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activeX/activeX2.xml" ContentType="application/vnd.ms-office.activeX+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activeX/activeX11.xml" ContentType="application/vnd.ms-office.activeX+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activeX/activeX7.xml" ContentType="application/vnd.ms-office.activeX+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bin" ContentType="application/vnd.ms-office.activeX"/>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activeX/activeX12.xml" ContentType="application/vnd.ms-office.activeX+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activeX/activeX8.xml" ContentType="application/vnd.ms-office.activeX+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activeX/activeX6.xml" ContentType="application/vnd.ms-office.activeX+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activeX/activeX4.xml" ContentType="application/vnd.ms-office.activeX+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activeX/activeX13.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notesSlides/notesSlide10.xml" ContentType="application/vnd.openxmlformats-officedocument.presentationml.notesSlide+xml"/>
  <Override PartName="/ppt/activeX/activeX9.xml" ContentType="application/vnd.ms-office.activeX+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activeX/activeX5.xml" ContentType="application/vnd.ms-office.activeX+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activeX/activeX14.xml" ContentType="application/vnd.ms-office.activeX+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activeX/activeX1.xml" ContentType="application/vnd.ms-office.activeX+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activeX/activeX10.xml" ContentType="application/vnd.ms-office.activeX+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 id="2147483745" r:id="rId3"/>
    <p:sldMasterId id="2147483757" r:id="rId4"/>
    <p:sldMasterId id="2147483769" r:id="rId5"/>
    <p:sldMasterId id="2147483781" r:id="rId6"/>
  </p:sldMasterIdLst>
  <p:notesMasterIdLst>
    <p:notesMasterId r:id="rId61"/>
  </p:notesMasterIdLst>
  <p:sldIdLst>
    <p:sldId id="256" r:id="rId7"/>
    <p:sldId id="308" r:id="rId8"/>
    <p:sldId id="307" r:id="rId9"/>
    <p:sldId id="309" r:id="rId10"/>
    <p:sldId id="271" r:id="rId11"/>
    <p:sldId id="311" r:id="rId12"/>
    <p:sldId id="310" r:id="rId13"/>
    <p:sldId id="313" r:id="rId14"/>
    <p:sldId id="315" r:id="rId15"/>
    <p:sldId id="312" r:id="rId16"/>
    <p:sldId id="319" r:id="rId17"/>
    <p:sldId id="314" r:id="rId18"/>
    <p:sldId id="316" r:id="rId19"/>
    <p:sldId id="317" r:id="rId20"/>
    <p:sldId id="277" r:id="rId21"/>
    <p:sldId id="324" r:id="rId22"/>
    <p:sldId id="320" r:id="rId23"/>
    <p:sldId id="326" r:id="rId24"/>
    <p:sldId id="282" r:id="rId25"/>
    <p:sldId id="272" r:id="rId26"/>
    <p:sldId id="325" r:id="rId27"/>
    <p:sldId id="321" r:id="rId28"/>
    <p:sldId id="323" r:id="rId29"/>
    <p:sldId id="322" r:id="rId30"/>
    <p:sldId id="273" r:id="rId31"/>
    <p:sldId id="283" r:id="rId32"/>
    <p:sldId id="318" r:id="rId33"/>
    <p:sldId id="276" r:id="rId34"/>
    <p:sldId id="278" r:id="rId35"/>
    <p:sldId id="279" r:id="rId36"/>
    <p:sldId id="280"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45"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0.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4839B8-9137-4ABB-95DA-57A6300A9701}" type="datetimeFigureOut">
              <a:rPr lang="en-US" smtClean="0"/>
              <a:pPr/>
              <a:t>3/8/2012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500AFB-2369-4AC7-A3BA-C55E00F30527}" type="slidenum">
              <a:rPr lang="en-US" smtClean="0"/>
              <a:pPr/>
              <a:t>‹#›</a:t>
            </a:fld>
            <a:endParaRPr lang="en-US"/>
          </a:p>
        </p:txBody>
      </p:sp>
    </p:spTree>
    <p:extLst>
      <p:ext uri="{BB962C8B-B14F-4D97-AF65-F5344CB8AC3E}">
        <p14:creationId xmlns:p14="http://schemas.microsoft.com/office/powerpoint/2010/main" xmlns="" val="550138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EDCB3334-202A-49E1-90E4-84EBE2814AEA}" type="slidenum">
              <a:rPr lang="en-GB"/>
              <a:pPr/>
              <a:t>32</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1004546" name="Rectangle 2"/>
          <p:cNvSpPr>
            <a:spLocks noGrp="1" noRot="1" noChangeAspect="1" noChangeArrowheads="1" noTextEdit="1"/>
          </p:cNvSpPr>
          <p:nvPr>
            <p:ph type="sldImg"/>
          </p:nvPr>
        </p:nvSpPr>
        <p:spPr>
          <a:ln/>
        </p:spPr>
      </p:sp>
      <p:sp>
        <p:nvSpPr>
          <p:cNvPr id="1004547" name="Rectangle 3"/>
          <p:cNvSpPr>
            <a:spLocks noGrp="1" noChangeArrowheads="1"/>
          </p:cNvSpPr>
          <p:nvPr>
            <p:ph type="body" idx="1"/>
          </p:nvPr>
        </p:nvSpPr>
        <p:spPr/>
        <p:txBody>
          <a:bodyPr/>
          <a:lstStyle/>
          <a:p>
            <a:pPr>
              <a:lnSpc>
                <a:spcPct val="90000"/>
              </a:lnSpc>
            </a:pPr>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C051F16-F65C-4190-8A99-BD98E8AC9DFA}" type="slidenum">
              <a:rPr lang="en-GB"/>
              <a:pPr/>
              <a:t>41</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1013762" name="Rectangle 2"/>
          <p:cNvSpPr>
            <a:spLocks noGrp="1" noRot="1" noChangeAspect="1" noChangeArrowheads="1" noTextEdit="1"/>
          </p:cNvSpPr>
          <p:nvPr>
            <p:ph type="sldImg"/>
          </p:nvPr>
        </p:nvSpPr>
        <p:spPr>
          <a:ln/>
        </p:spPr>
      </p:sp>
      <p:sp>
        <p:nvSpPr>
          <p:cNvPr id="101376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BE561875-8C4F-4F96-8D03-761F5E0A0329}" type="slidenum">
              <a:rPr lang="en-GB"/>
              <a:pPr/>
              <a:t>42</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87138" name="Rectangle 2"/>
          <p:cNvSpPr>
            <a:spLocks noGrp="1" noRot="1" noChangeAspect="1" noChangeArrowheads="1" noTextEdit="1"/>
          </p:cNvSpPr>
          <p:nvPr>
            <p:ph type="sldImg"/>
          </p:nvPr>
        </p:nvSpPr>
        <p:spPr>
          <a:ln/>
        </p:spPr>
      </p:sp>
      <p:sp>
        <p:nvSpPr>
          <p:cNvPr id="987139" name="Rectangle 3"/>
          <p:cNvSpPr>
            <a:spLocks noGrp="1" noChangeArrowheads="1"/>
          </p:cNvSpPr>
          <p:nvPr>
            <p:ph type="body" idx="1"/>
          </p:nvPr>
        </p:nvSpPr>
        <p:spPr/>
        <p:txBody>
          <a:bodyPr/>
          <a:lstStyle/>
          <a:p>
            <a:r>
              <a:rPr lang="en-GB" b="1"/>
              <a:t>Teacher notes</a:t>
            </a:r>
          </a:p>
          <a:p>
            <a:r>
              <a:rPr lang="en-GB"/>
              <a:t>Stomata open in response to light (the guard cells become turgid), allowing carbon dioxide to diffuse in for photosynthesis. During the dark, no photosynthesis occurs so stomata can close. In times of low water availability, stomata close (the guard cells become flaccid) to minimize water loss. Students could be asked to comment on a plant’s need to balance these two factors.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BE085DA-2F24-4137-AEBA-3EC3B76F7922}" type="slidenum">
              <a:rPr lang="en-GB"/>
              <a:pPr/>
              <a:t>43</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89186" name="Rectangle 2"/>
          <p:cNvSpPr>
            <a:spLocks noGrp="1" noRot="1" noChangeAspect="1" noChangeArrowheads="1" noTextEdit="1"/>
          </p:cNvSpPr>
          <p:nvPr>
            <p:ph type="sldImg"/>
          </p:nvPr>
        </p:nvSpPr>
        <p:spPr>
          <a:ln/>
        </p:spPr>
      </p:sp>
      <p:sp>
        <p:nvSpPr>
          <p:cNvPr id="9891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DC0F7F54-C175-4D74-BC67-7CB6278FA12A}" type="slidenum">
              <a:rPr lang="en-GB"/>
              <a:pPr/>
              <a:t>44</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70754" name="Rectangle 2"/>
          <p:cNvSpPr>
            <a:spLocks noGrp="1" noRot="1" noChangeAspect="1" noChangeArrowheads="1" noTextEdit="1"/>
          </p:cNvSpPr>
          <p:nvPr>
            <p:ph type="sldImg"/>
          </p:nvPr>
        </p:nvSpPr>
        <p:spPr>
          <a:ln/>
        </p:spPr>
      </p:sp>
      <p:sp>
        <p:nvSpPr>
          <p:cNvPr id="970755" name="Rectangle 3"/>
          <p:cNvSpPr>
            <a:spLocks noGrp="1" noChangeArrowheads="1"/>
          </p:cNvSpPr>
          <p:nvPr>
            <p:ph type="body" idx="1"/>
          </p:nvPr>
        </p:nvSpPr>
        <p:spPr/>
        <p:txBody>
          <a:bodyPr/>
          <a:lstStyle/>
          <a:p>
            <a:r>
              <a:rPr lang="en-GB" b="1"/>
              <a:t>Photo credit: </a:t>
            </a:r>
            <a:r>
              <a:rPr lang="en-GB"/>
              <a:t>Scott Camazine / Science Photo Library </a:t>
            </a:r>
          </a:p>
          <a:p>
            <a:r>
              <a:rPr lang="en-GB"/>
              <a:t>Guttation is a process of water secretion from the end of the leaf veins that shows up as droplets along the leaf edge.</a:t>
            </a:r>
            <a:br>
              <a:rPr lang="en-GB"/>
            </a:br>
            <a:endParaRPr lang="en-GB" b="1"/>
          </a:p>
          <a:p>
            <a:r>
              <a:rPr lang="en-GB" b="1"/>
              <a:t>Teacher notes</a:t>
            </a:r>
          </a:p>
          <a:p>
            <a:r>
              <a:rPr lang="en-GB"/>
              <a:t>This photo shows guttation – the accumulation of xylem sap in droplets on leaves overnight. Transpiration usually pauses during the night, as stomata close in response to the lack of sunlight, but if the soil moisture level is high, water will enter the roots by osmosis. This produces root pressure that forces sap up the plant and out of leaf veins to collect on the leaf surface.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A90DE200-587A-4B01-AE46-68DB6687EB91}" type="slidenum">
              <a:rPr lang="en-GB"/>
              <a:pPr/>
              <a:t>45</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90210" name="Rectangle 2"/>
          <p:cNvSpPr>
            <a:spLocks noGrp="1" noRot="1" noChangeAspect="1" noChangeArrowheads="1" noTextEdit="1"/>
          </p:cNvSpPr>
          <p:nvPr>
            <p:ph type="sldImg"/>
          </p:nvPr>
        </p:nvSpPr>
        <p:spPr>
          <a:ln/>
        </p:spPr>
      </p:sp>
      <p:sp>
        <p:nvSpPr>
          <p:cNvPr id="99021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0ACB00CF-4057-43D7-AD44-FCCF8C603ECB}" type="slidenum">
              <a:rPr lang="en-GB"/>
              <a:pPr/>
              <a:t>46</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91234" name="Rectangle 2"/>
          <p:cNvSpPr>
            <a:spLocks noGrp="1" noRot="1" noChangeAspect="1" noChangeArrowheads="1" noTextEdit="1"/>
          </p:cNvSpPr>
          <p:nvPr>
            <p:ph type="sldImg"/>
          </p:nvPr>
        </p:nvSpPr>
        <p:spPr>
          <a:ln/>
        </p:spPr>
      </p:sp>
      <p:sp>
        <p:nvSpPr>
          <p:cNvPr id="991235" name="Rectangle 3"/>
          <p:cNvSpPr>
            <a:spLocks noGrp="1" noChangeArrowheads="1"/>
          </p:cNvSpPr>
          <p:nvPr>
            <p:ph type="body" idx="1"/>
          </p:nvPr>
        </p:nvSpPr>
        <p:spPr/>
        <p:txBody>
          <a:bodyPr/>
          <a:lstStyle/>
          <a:p>
            <a:r>
              <a:rPr lang="en-GB" b="1"/>
              <a:t>Teacher notes</a:t>
            </a:r>
          </a:p>
          <a:p>
            <a:r>
              <a:rPr lang="en-GB"/>
              <a:t>In ‘Slide Show’ mode, click the name of a section to jump straight to that slide.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5A1F86C8-5149-4604-9774-8304D592EB7D}" type="slidenum">
              <a:rPr lang="en-GB"/>
              <a:pPr/>
              <a:t>47</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76898" name="Rectangle 2"/>
          <p:cNvSpPr>
            <a:spLocks noGrp="1" noRot="1" noChangeAspect="1" noChangeArrowheads="1" noTextEdit="1"/>
          </p:cNvSpPr>
          <p:nvPr>
            <p:ph type="sldImg"/>
          </p:nvPr>
        </p:nvSpPr>
        <p:spPr>
          <a:ln/>
        </p:spPr>
      </p:sp>
      <p:sp>
        <p:nvSpPr>
          <p:cNvPr id="976899" name="Rectangle 3"/>
          <p:cNvSpPr>
            <a:spLocks noGrp="1" noChangeArrowheads="1"/>
          </p:cNvSpPr>
          <p:nvPr>
            <p:ph type="body" idx="1"/>
          </p:nvPr>
        </p:nvSpPr>
        <p:spPr/>
        <p:txBody>
          <a:bodyPr/>
          <a:lstStyle/>
          <a:p>
            <a:r>
              <a:rPr lang="en-GB" b="1"/>
              <a:t>Photo credit: </a:t>
            </a:r>
            <a:r>
              <a:rPr lang="en-GB"/>
              <a:t>Jupiterimages Corporation</a:t>
            </a:r>
          </a:p>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3133D83C-053B-44E3-B176-161C2D34B0B6}" type="slidenum">
              <a:rPr lang="en-GB"/>
              <a:pPr/>
              <a:t>48</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73826" name="Rectangle 2"/>
          <p:cNvSpPr>
            <a:spLocks noGrp="1" noRot="1" noChangeAspect="1" noChangeArrowheads="1" noTextEdit="1"/>
          </p:cNvSpPr>
          <p:nvPr>
            <p:ph type="sldImg"/>
          </p:nvPr>
        </p:nvSpPr>
        <p:spPr>
          <a:ln/>
        </p:spPr>
      </p:sp>
      <p:sp>
        <p:nvSpPr>
          <p:cNvPr id="97382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CE77A4C0-793C-46D6-911D-A024ECFD2107}" type="slidenum">
              <a:rPr lang="en-GB"/>
              <a:pPr/>
              <a:t>49</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71778" name="Rectangle 2"/>
          <p:cNvSpPr>
            <a:spLocks noGrp="1" noRot="1" noChangeAspect="1" noChangeArrowheads="1" noTextEdit="1"/>
          </p:cNvSpPr>
          <p:nvPr>
            <p:ph type="sldImg"/>
          </p:nvPr>
        </p:nvSpPr>
        <p:spPr>
          <a:ln/>
        </p:spPr>
      </p:sp>
      <p:sp>
        <p:nvSpPr>
          <p:cNvPr id="97177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17F675B-50B1-49D0-9EBF-D52CAD5877D7}" type="slidenum">
              <a:rPr lang="en-GB"/>
              <a:pPr/>
              <a:t>50</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C515381C-E553-4603-899F-F9AF403E59EA}" type="slidenum">
              <a:rPr lang="en-GB"/>
              <a:pPr/>
              <a:t>33</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1014786" name="Rectangle 2"/>
          <p:cNvSpPr>
            <a:spLocks noGrp="1" noRot="1" noChangeAspect="1" noChangeArrowheads="1" noTextEdit="1"/>
          </p:cNvSpPr>
          <p:nvPr>
            <p:ph type="sldImg"/>
          </p:nvPr>
        </p:nvSpPr>
        <p:spPr>
          <a:ln/>
        </p:spPr>
      </p:sp>
      <p:sp>
        <p:nvSpPr>
          <p:cNvPr id="1014787" name="Rectangle 3"/>
          <p:cNvSpPr>
            <a:spLocks noGrp="1" noChangeArrowheads="1"/>
          </p:cNvSpPr>
          <p:nvPr>
            <p:ph type="body" idx="1"/>
          </p:nvPr>
        </p:nvSpPr>
        <p:spPr/>
        <p:txBody>
          <a:bodyPr/>
          <a:lstStyle/>
          <a:p>
            <a:pPr>
              <a:lnSpc>
                <a:spcPct val="90000"/>
              </a:lnSpc>
            </a:pPr>
            <a:r>
              <a:rPr lang="en-GB" sz="900" b="1"/>
              <a:t>Photo credit (Q1): </a:t>
            </a:r>
            <a:r>
              <a:rPr lang="en-GB" sz="900"/>
              <a:t>Jim Haseloff, Wellcome Images</a:t>
            </a:r>
          </a:p>
          <a:p>
            <a:pPr>
              <a:lnSpc>
                <a:spcPct val="90000"/>
              </a:lnSpc>
            </a:pPr>
            <a:r>
              <a:rPr lang="en-GB"/>
              <a:t>Confocal TS buttercup (Ranunculus) root </a:t>
            </a:r>
            <a:br>
              <a:rPr lang="en-GB"/>
            </a:br>
            <a:r>
              <a:rPr lang="en-GB"/>
              <a:t>A confocal micrograph of stained and autofluorescent cells in a transverse section of the root of buttercup (</a:t>
            </a:r>
            <a:r>
              <a:rPr lang="en-GB" i="1"/>
              <a:t>Ranunculus</a:t>
            </a:r>
            <a:r>
              <a:rPr lang="en-GB"/>
              <a:t>). There is a simple cross-shaped arrangement of vascular tissues (stele) with four radiating arms of xylem vessels (yellow), interspersed with phloem. The stele is surrounded by the endodermis (cells with thick white walls), a layer of cells whose walls are impregnated with waxy suberin. Passage of dissolved minerals into the stele takes place through occasional unthickened passage cells, allowing selective control of ion uptake. Storage organelles (plastids) containing starch are clearly visible in the large cortex cells. The root is surrounded by a tough epidermis of closely packed cells. </a:t>
            </a:r>
            <a:endParaRPr lang="en-GB" sz="900"/>
          </a:p>
          <a:p>
            <a:pPr>
              <a:lnSpc>
                <a:spcPct val="90000"/>
              </a:lnSpc>
            </a:pPr>
            <a:endParaRPr lang="en-GB" sz="900"/>
          </a:p>
          <a:p>
            <a:pPr>
              <a:lnSpc>
                <a:spcPct val="90000"/>
              </a:lnSpc>
            </a:pPr>
            <a:r>
              <a:rPr lang="en-GB" sz="900" b="1"/>
              <a:t>Photo credit (Q2): </a:t>
            </a:r>
            <a:r>
              <a:rPr lang="en-GB" sz="900"/>
              <a:t>Jim Haseloff, Wellcome Images</a:t>
            </a:r>
          </a:p>
          <a:p>
            <a:pPr>
              <a:lnSpc>
                <a:spcPct val="90000"/>
              </a:lnSpc>
            </a:pPr>
            <a:r>
              <a:rPr lang="en-GB"/>
              <a:t>Confocal TS buttercup (Ranunculus) stem </a:t>
            </a:r>
            <a:br>
              <a:rPr lang="en-GB"/>
            </a:br>
            <a:r>
              <a:rPr lang="en-GB"/>
              <a:t>A confocal micrograph of stained and autofluorescent cells in a transverse section of the stem of buttercup (</a:t>
            </a:r>
            <a:r>
              <a:rPr lang="en-GB" i="1"/>
              <a:t>Ranunculus</a:t>
            </a:r>
            <a:r>
              <a:rPr lang="en-GB"/>
              <a:t>). There is a simple arrangement of vascular tissues (stele) witha star-like core of xylem vessels (white), interspersed with phloem (densely packed small cells). Storage organelles (plastids) containing starch are clearly visible in the large cortex cells, showing up as blue blobs. </a:t>
            </a:r>
          </a:p>
          <a:p>
            <a:pPr>
              <a:lnSpc>
                <a:spcPct val="90000"/>
              </a:lnSpc>
            </a:pPr>
            <a:endParaRPr lang="en-GB" sz="900"/>
          </a:p>
          <a:p>
            <a:pPr>
              <a:lnSpc>
                <a:spcPct val="90000"/>
              </a:lnSpc>
            </a:pPr>
            <a:r>
              <a:rPr lang="en-GB" sz="900" b="1"/>
              <a:t>Photo credit (Q3):</a:t>
            </a:r>
            <a:r>
              <a:rPr lang="en-GB" sz="900"/>
              <a:t>Jim Haseloff, Wellcome Images</a:t>
            </a:r>
          </a:p>
          <a:p>
            <a:pPr>
              <a:lnSpc>
                <a:spcPct val="90000"/>
              </a:lnSpc>
            </a:pPr>
            <a:r>
              <a:rPr lang="en-GB" sz="900"/>
              <a:t>A section through the leaf of </a:t>
            </a:r>
            <a:r>
              <a:rPr lang="en-GB" sz="900" i="1"/>
              <a:t>Araucaria</a:t>
            </a:r>
            <a:r>
              <a:rPr lang="en-GB" sz="900"/>
              <a:t> (monkey puzzle), viewed using a confocal microscope. Cells are labelled as a result of staining with a coloured fluorescent probe and autofluorescence. The epidermis and cuticle (yellow) are visible at the top, and there is a cross-section through a resin canal at the bottom of the image. </a:t>
            </a:r>
          </a:p>
          <a:p>
            <a:pPr>
              <a:lnSpc>
                <a:spcPct val="90000"/>
              </a:lnSpc>
            </a:pPr>
            <a:endParaRPr lang="en-GB" sz="900" b="1"/>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97E1836-199B-4C50-9883-74E436C2F3F8}" type="slidenum">
              <a:rPr lang="en-GB"/>
              <a:pPr/>
              <a:t>51</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95330" name="Rectangle 2"/>
          <p:cNvSpPr>
            <a:spLocks noGrp="1" noRot="1" noChangeAspect="1" noChangeArrowheads="1" noTextEdit="1"/>
          </p:cNvSpPr>
          <p:nvPr>
            <p:ph type="sldImg"/>
          </p:nvPr>
        </p:nvSpPr>
        <p:spPr>
          <a:ln/>
        </p:spPr>
      </p:sp>
      <p:sp>
        <p:nvSpPr>
          <p:cNvPr id="995331" name="Rectangle 3"/>
          <p:cNvSpPr>
            <a:spLocks noGrp="1" noChangeArrowheads="1"/>
          </p:cNvSpPr>
          <p:nvPr>
            <p:ph type="body" idx="1"/>
          </p:nvPr>
        </p:nvSpPr>
        <p:spPr/>
        <p:txBody>
          <a:bodyPr/>
          <a:lstStyle/>
          <a:p>
            <a:r>
              <a:rPr lang="en-GB" b="1"/>
              <a:t>Teacher notes</a:t>
            </a:r>
          </a:p>
          <a:p>
            <a:r>
              <a:rPr lang="en-GB"/>
              <a:t>In ‘Slide Show’ mode, click the name of a section to jump straight to that slide.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45140FC-C1DB-4B46-938E-108EE7494D39}" type="slidenum">
              <a:rPr lang="en-GB"/>
              <a:pPr/>
              <a:t>52</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96354" name="Rectangle 2"/>
          <p:cNvSpPr>
            <a:spLocks noGrp="1" noRot="1" noChangeAspect="1" noChangeArrowheads="1" noTextEdit="1"/>
          </p:cNvSpPr>
          <p:nvPr>
            <p:ph type="sldImg"/>
          </p:nvPr>
        </p:nvSpPr>
        <p:spPr>
          <a:ln/>
        </p:spPr>
      </p:sp>
      <p:sp>
        <p:nvSpPr>
          <p:cNvPr id="99635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13E41672-0D19-436F-8C29-2CE152B78274}" type="slidenum">
              <a:rPr lang="en-GB"/>
              <a:pPr/>
              <a:t>53</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97378" name="Rectangle 2"/>
          <p:cNvSpPr>
            <a:spLocks noGrp="1" noRot="1" noChangeAspect="1" noChangeArrowheads="1" noTextEdit="1"/>
          </p:cNvSpPr>
          <p:nvPr>
            <p:ph type="sldImg"/>
          </p:nvPr>
        </p:nvSpPr>
        <p:spPr>
          <a:ln/>
        </p:spPr>
      </p:sp>
      <p:sp>
        <p:nvSpPr>
          <p:cNvPr id="99737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31F5B20E-3887-4396-AD94-2B9BCE31CBF0}" type="slidenum">
              <a:rPr lang="en-GB"/>
              <a:pPr/>
              <a:t>54</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98402" name="Rectangle 2"/>
          <p:cNvSpPr>
            <a:spLocks noGrp="1" noRot="1" noChangeAspect="1" noChangeArrowheads="1" noTextEdit="1"/>
          </p:cNvSpPr>
          <p:nvPr>
            <p:ph type="sldImg"/>
          </p:nvPr>
        </p:nvSpPr>
        <p:spPr>
          <a:ln/>
        </p:spPr>
      </p:sp>
      <p:sp>
        <p:nvSpPr>
          <p:cNvPr id="99840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A0B441FD-C3CC-4DAF-94C7-6AAA270D5933}" type="slidenum">
              <a:rPr lang="en-GB"/>
              <a:pPr/>
              <a:t>34</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80994" name="Rectangle 2"/>
          <p:cNvSpPr>
            <a:spLocks noGrp="1" noRot="1" noChangeAspect="1" noChangeArrowheads="1" noTextEdit="1"/>
          </p:cNvSpPr>
          <p:nvPr>
            <p:ph type="sldImg"/>
          </p:nvPr>
        </p:nvSpPr>
        <p:spPr>
          <a:ln/>
        </p:spPr>
      </p:sp>
      <p:sp>
        <p:nvSpPr>
          <p:cNvPr id="98099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ACA5C6B2-FCAF-4C6A-ADAE-9B664C07ADE5}" type="slidenum">
              <a:rPr lang="en-GB"/>
              <a:pPr/>
              <a:t>35</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1009666" name="Rectangle 2"/>
          <p:cNvSpPr>
            <a:spLocks noGrp="1" noRot="1" noChangeAspect="1" noChangeArrowheads="1" noTextEdit="1"/>
          </p:cNvSpPr>
          <p:nvPr>
            <p:ph type="sldImg"/>
          </p:nvPr>
        </p:nvSpPr>
        <p:spPr>
          <a:ln/>
        </p:spPr>
      </p:sp>
      <p:sp>
        <p:nvSpPr>
          <p:cNvPr id="100966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2F9E8370-AB20-4E4C-B071-7D6A7B329EFB}" type="slidenum">
              <a:rPr lang="en-GB"/>
              <a:pPr/>
              <a:t>36</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85090" name="Rectangle 2"/>
          <p:cNvSpPr>
            <a:spLocks noGrp="1" noRot="1" noChangeAspect="1" noChangeArrowheads="1" noTextEdit="1"/>
          </p:cNvSpPr>
          <p:nvPr>
            <p:ph type="sldImg"/>
          </p:nvPr>
        </p:nvSpPr>
        <p:spPr>
          <a:ln/>
        </p:spPr>
      </p:sp>
      <p:sp>
        <p:nvSpPr>
          <p:cNvPr id="985091" name="Rectangle 3"/>
          <p:cNvSpPr>
            <a:spLocks noGrp="1" noChangeArrowheads="1"/>
          </p:cNvSpPr>
          <p:nvPr>
            <p:ph type="body" idx="1"/>
          </p:nvPr>
        </p:nvSpPr>
        <p:spPr/>
        <p:txBody>
          <a:bodyPr/>
          <a:lstStyle/>
          <a:p>
            <a:r>
              <a:rPr lang="en-GB" b="1"/>
              <a:t>Teacher notes</a:t>
            </a:r>
          </a:p>
          <a:p>
            <a:r>
              <a:rPr lang="en-GB"/>
              <a:t>In ‘Slide Show’ mode, click the name of a section to jump straight to that slide.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E5D43A44-888E-45F4-81A7-B762410C5AA2}" type="slidenum">
              <a:rPr lang="en-GB"/>
              <a:pPr/>
              <a:t>37</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r>
              <a:rPr lang="en-GB" b="1"/>
              <a:t>Photo credit: </a:t>
            </a:r>
            <a:r>
              <a:rPr lang="en-GB"/>
              <a:t>M I Walker, Wellcome Images</a:t>
            </a:r>
          </a:p>
          <a:p>
            <a:r>
              <a:rPr lang="en-GB"/>
              <a:t>Stomata on the abaxial (lower) surface of a leaf, viewed with a light microscope using brightener 28 and blue-violet fluorescence. </a:t>
            </a:r>
          </a:p>
          <a:p>
            <a:endParaRPr lang="en-GB"/>
          </a:p>
          <a:p>
            <a:r>
              <a:rPr lang="en-GB" b="1"/>
              <a:t>Teacher notes</a:t>
            </a:r>
          </a:p>
          <a:p>
            <a:r>
              <a:rPr lang="en-GB"/>
              <a:t>See the ‘</a:t>
            </a:r>
            <a:r>
              <a:rPr lang="en-GB" b="1"/>
              <a:t>Transport Across Membranes</a:t>
            </a:r>
            <a:r>
              <a:rPr lang="en-GB"/>
              <a:t>’ presentation for more information about osmosis and active transport.</a:t>
            </a:r>
          </a:p>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7CA5EF2-CDD1-4A12-A61A-B4ABCF04507D}" type="slidenum">
              <a:rPr lang="en-GB"/>
              <a:pPr/>
              <a:t>38</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86114" name="Rectangle 2"/>
          <p:cNvSpPr>
            <a:spLocks noGrp="1" noRot="1" noChangeAspect="1" noChangeArrowheads="1" noTextEdit="1"/>
          </p:cNvSpPr>
          <p:nvPr>
            <p:ph type="sldImg"/>
          </p:nvPr>
        </p:nvSpPr>
        <p:spPr>
          <a:ln/>
        </p:spPr>
      </p:sp>
      <p:sp>
        <p:nvSpPr>
          <p:cNvPr id="986115" name="Rectangle 3"/>
          <p:cNvSpPr>
            <a:spLocks noGrp="1" noChangeArrowheads="1"/>
          </p:cNvSpPr>
          <p:nvPr>
            <p:ph type="body" idx="1"/>
          </p:nvPr>
        </p:nvSpPr>
        <p:spPr/>
        <p:txBody>
          <a:bodyPr/>
          <a:lstStyle/>
          <a:p>
            <a:r>
              <a:rPr lang="en-GB" b="1"/>
              <a:t>Photo credit: </a:t>
            </a:r>
            <a:r>
              <a:rPr lang="en-GB"/>
              <a:t>www.vogeldagboek.nl; Adri de Groot </a:t>
            </a:r>
          </a:p>
          <a:p>
            <a:endParaRPr lang="en-GB"/>
          </a:p>
          <a:p>
            <a:r>
              <a:rPr lang="en-GB" b="1"/>
              <a:t>Teacher notes</a:t>
            </a:r>
          </a:p>
          <a:p>
            <a:r>
              <a:rPr lang="en-GB"/>
              <a:t>See the ‘</a:t>
            </a:r>
            <a:r>
              <a:rPr lang="en-GB" b="1"/>
              <a:t>Biological Molecules: Water and Carbohydrates</a:t>
            </a:r>
            <a:r>
              <a:rPr lang="en-GB"/>
              <a:t>’ presentation for more information about water potential and the properties of water.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E507EC1-118E-4917-AFE0-2D3CBA1B6182}" type="slidenum">
              <a:rPr lang="en-GB"/>
              <a:pPr/>
              <a:t>39</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1018882" name="Rectangle 2"/>
          <p:cNvSpPr>
            <a:spLocks noGrp="1" noRot="1" noChangeAspect="1" noChangeArrowheads="1" noTextEdit="1"/>
          </p:cNvSpPr>
          <p:nvPr>
            <p:ph type="sldImg"/>
          </p:nvPr>
        </p:nvSpPr>
        <p:spPr>
          <a:ln/>
        </p:spPr>
      </p:sp>
      <p:sp>
        <p:nvSpPr>
          <p:cNvPr id="1018883" name="Rectangle 3"/>
          <p:cNvSpPr>
            <a:spLocks noGrp="1" noChangeArrowheads="1"/>
          </p:cNvSpPr>
          <p:nvPr>
            <p:ph type="body" idx="1"/>
          </p:nvPr>
        </p:nvSpPr>
        <p:spPr/>
        <p:txBody>
          <a:bodyPr/>
          <a:lstStyle/>
          <a:p>
            <a:r>
              <a:rPr lang="en-GB" b="1"/>
              <a:t>Teacher notes</a:t>
            </a:r>
          </a:p>
          <a:p>
            <a:r>
              <a:rPr lang="en-GB"/>
              <a:t>See the ‘</a:t>
            </a:r>
            <a:r>
              <a:rPr lang="en-GB" b="1"/>
              <a:t>Biological Molecules: Water and Carbohydrates</a:t>
            </a:r>
            <a:r>
              <a:rPr lang="en-GB"/>
              <a:t>’ presentation for more information about the properties of water, including its polarity.</a:t>
            </a:r>
          </a:p>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BF46C2DC-7088-47FB-8533-BBFB0311295B}" type="slidenum">
              <a:rPr lang="en-GB"/>
              <a:pPr/>
              <a:t>40</a:t>
            </a:fld>
            <a:endParaRPr lang="en-GB"/>
          </a:p>
        </p:txBody>
      </p:sp>
      <p:sp>
        <p:nvSpPr>
          <p:cNvPr id="6" name="Rectangle 10"/>
          <p:cNvSpPr>
            <a:spLocks noGrp="1" noChangeArrowheads="1"/>
          </p:cNvSpPr>
          <p:nvPr>
            <p:ph type="hdr" sz="quarter"/>
          </p:nvPr>
        </p:nvSpPr>
        <p:spPr>
          <a:ln/>
        </p:spPr>
        <p:txBody>
          <a:bodyPr/>
          <a:lstStyle/>
          <a:p>
            <a:r>
              <a:rPr lang="en-GB"/>
              <a:t>Boardworks AS Biology </a:t>
            </a:r>
          </a:p>
          <a:p>
            <a:r>
              <a:rPr lang="en-GB"/>
              <a:t>Transport In Plants</a:t>
            </a:r>
          </a:p>
        </p:txBody>
      </p:sp>
      <p:sp>
        <p:nvSpPr>
          <p:cNvPr id="984066" name="Rectangle 2"/>
          <p:cNvSpPr>
            <a:spLocks noGrp="1" noRot="1" noChangeAspect="1" noChangeArrowheads="1" noTextEdit="1"/>
          </p:cNvSpPr>
          <p:nvPr>
            <p:ph type="sldImg"/>
          </p:nvPr>
        </p:nvSpPr>
        <p:spPr>
          <a:ln/>
        </p:spPr>
      </p:sp>
      <p:sp>
        <p:nvSpPr>
          <p:cNvPr id="984067" name="Rectangle 3"/>
          <p:cNvSpPr>
            <a:spLocks noGrp="1" noChangeArrowheads="1"/>
          </p:cNvSpPr>
          <p:nvPr>
            <p:ph type="body" idx="1"/>
          </p:nvPr>
        </p:nvSpPr>
        <p:spPr/>
        <p:txBody>
          <a:bodyPr/>
          <a:lstStyle/>
          <a:p>
            <a:r>
              <a:rPr lang="en-GB" b="1"/>
              <a:t>Teacher notes</a:t>
            </a:r>
          </a:p>
          <a:p>
            <a:r>
              <a:rPr lang="en-GB"/>
              <a:t>Students could be asked to explain:</a:t>
            </a:r>
          </a:p>
          <a:p>
            <a:endParaRPr lang="en-GB"/>
          </a:p>
          <a:p>
            <a:pPr>
              <a:buFontTx/>
              <a:buChar char="•"/>
            </a:pPr>
            <a:r>
              <a:rPr lang="en-GB"/>
              <a:t>why the shoot should be cut underwater (to prevent air bubbles from entering the stem)</a:t>
            </a:r>
          </a:p>
          <a:p>
            <a:pPr>
              <a:buFontTx/>
              <a:buChar char="•"/>
            </a:pPr>
            <a:r>
              <a:rPr lang="en-GB"/>
              <a:t>the purpose of placing the water tank between the lamp and the shoot when investigating the effect of light (to absorb the heat from the lamp, which would confound the results).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2EA6312-996D-45EF-8603-35CC07A4BC95}" type="datetimeFigureOut">
              <a:rPr lang="en-US" smtClean="0"/>
              <a:pPr/>
              <a:t>3/8/2012</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296B1670-19DE-4E95-87F2-0633D468EA2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96B1670-19DE-4E95-87F2-0633D468EA2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96B1670-19DE-4E95-87F2-0633D468EA2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7677" name="Picture 29" descr="title_slide_transport_plants"/>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xmlns="">
                <a:solidFill>
                  <a:srgbClr val="FFFFFF"/>
                </a:solidFill>
              </a14:hiddenFill>
            </a:ext>
          </a:extLst>
        </p:spPr>
      </p:pic>
      <p:sp>
        <p:nvSpPr>
          <p:cNvPr id="667667" name="Text Box 19"/>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0BF452E4-0F3E-4A89-9ABA-5FCD2F35815C}"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26</a:t>
            </a:r>
          </a:p>
        </p:txBody>
      </p:sp>
      <p:sp>
        <p:nvSpPr>
          <p:cNvPr id="667668" name="Text Box 20"/>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667669" name="Picture 21" descr="forward_arrow_colour">
            <a:hlinkClick r:id="" action="ppaction://hlinkshowjump?jump=nextslide"/>
          </p:cNvPr>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832070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052555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19599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5550647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912754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1586797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0917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198907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96B1670-19DE-4E95-87F2-0633D468EA25}"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7910220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4090410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9347389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73449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1075770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801941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41636061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5258357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7635938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xmlns="" val="2575871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96B1670-19DE-4E95-87F2-0633D468EA25}"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76828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9084924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40943645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6715601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40495482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31276566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6026204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29406985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6193223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288254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96B1670-19DE-4E95-87F2-0633D468EA25}"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xmlns="" val="37593919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379518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6252104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950103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4700365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4713974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25947191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1609099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8901600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755305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296B1670-19DE-4E95-87F2-0633D468EA2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9794426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xmlns="" val="4820874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60123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709375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2370589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8088419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9871333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xmlns="" val="3474538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52382829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223806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296B1670-19DE-4E95-87F2-0633D468EA2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041627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41858592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0443559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6803033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40258737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8285427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51881791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977767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2EA6312-996D-45EF-8603-35CC07A4BC95}" type="datetimeFigureOut">
              <a:rPr lang="en-US" smtClean="0"/>
              <a:pPr/>
              <a:t>3/8/2012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296B1670-19DE-4E95-87F2-0633D468EA2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2EA6312-996D-45EF-8603-35CC07A4BC95}" type="datetimeFigureOut">
              <a:rPr lang="en-US" smtClean="0"/>
              <a:pPr/>
              <a:t>3/8/2012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96B1670-19DE-4E95-87F2-0633D468EA2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2EA6312-996D-45EF-8603-35CC07A4BC95}" type="datetimeFigureOut">
              <a:rPr lang="en-US" smtClean="0"/>
              <a:pPr/>
              <a:t>3/8/2012</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296B1670-19DE-4E95-87F2-0633D468EA25}"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18" Type="http://schemas.openxmlformats.org/officeDocument/2006/relationships/slide" Target="../slides/slide37.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17" Type="http://schemas.openxmlformats.org/officeDocument/2006/relationships/slide" Target="../slides/slide32.xml"/><Relationship Id="rId2" Type="http://schemas.openxmlformats.org/officeDocument/2006/relationships/slideLayout" Target="../slideLayouts/slideLayout25.xml"/><Relationship Id="rId16" Type="http://schemas.openxmlformats.org/officeDocument/2006/relationships/slide" Target="../slides/slide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8.png"/><Relationship Id="rId18" Type="http://schemas.openxmlformats.org/officeDocument/2006/relationships/slide" Target="../slides/slide3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17" Type="http://schemas.openxmlformats.org/officeDocument/2006/relationships/slide" Target="../slides/slide10.xml"/><Relationship Id="rId2" Type="http://schemas.openxmlformats.org/officeDocument/2006/relationships/slideLayout" Target="../slideLayouts/slideLayout36.xml"/><Relationship Id="rId16" Type="http://schemas.openxmlformats.org/officeDocument/2006/relationships/slide" Target="../slides/slide2.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3.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9.png"/><Relationship Id="rId18" Type="http://schemas.openxmlformats.org/officeDocument/2006/relationships/slide" Target="../slides/slide32.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17" Type="http://schemas.openxmlformats.org/officeDocument/2006/relationships/slide" Target="../slides/slide10.xml"/><Relationship Id="rId2" Type="http://schemas.openxmlformats.org/officeDocument/2006/relationships/slideLayout" Target="../slideLayouts/slideLayout47.xml"/><Relationship Id="rId16" Type="http://schemas.openxmlformats.org/officeDocument/2006/relationships/slide" Target="../slides/slide2.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3.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2.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2EA6312-996D-45EF-8603-35CC07A4BC95}" type="datetimeFigureOut">
              <a:rPr lang="en-US" smtClean="0"/>
              <a:pPr/>
              <a:t>3/8/2012</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96B1670-19DE-4E95-87F2-0633D468EA2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85" name="Picture 61" descr="slide bground"/>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xmlns="">
                <a:solidFill>
                  <a:srgbClr val="FFFFFF"/>
                </a:solidFill>
              </a14:hiddenFill>
            </a:ext>
          </a:extLst>
        </p:spPr>
      </p:pic>
      <p:sp>
        <p:nvSpPr>
          <p:cNvPr id="1072" name="Text Box 48"/>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AB7988A1-D1C5-4F7F-A872-E273FE084D4D}"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26</a:t>
            </a:r>
          </a:p>
        </p:txBody>
      </p:sp>
      <p:sp>
        <p:nvSpPr>
          <p:cNvPr id="1073" name="Text Box 49"/>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1074" name="Picture 50"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xmlns=""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1077" name="Rectangle 53"/>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pic>
        <p:nvPicPr>
          <p:cNvPr id="1084" name="Picture 60" descr="forward_arrow_grey">
            <a:hlinkClick r:id="" action="ppaction://hlinkshowjump?jump=nextslide"/>
          </p:cNvPr>
          <p:cNvPicPr>
            <a:picLocks noChangeAspect="1" noChangeArrowheads="1"/>
          </p:cNvPicPr>
          <p:nvPr userDrawn="1"/>
        </p:nvPicPr>
        <p:blipFill>
          <a:blip r:embed="rId1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7565797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iming>
    <p:tnLst>
      <p:par>
        <p:cTn id="1" dur="indefinite" restart="never" nodeType="tmRoot"/>
      </p:par>
    </p:tnLst>
  </p:timing>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3654" name="Picture 6" descr="contents_slide_transport_plants2"/>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xmlns="">
                <a:solidFill>
                  <a:srgbClr val="FFFFFF"/>
                </a:solidFill>
              </a14:hiddenFill>
            </a:ext>
          </a:extLst>
        </p:spPr>
      </p:pic>
      <p:sp>
        <p:nvSpPr>
          <p:cNvPr id="923650"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9B51FC8C-8668-4081-B005-BD8AF594AFA0}"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26</a:t>
            </a:r>
          </a:p>
        </p:txBody>
      </p:sp>
      <p:sp>
        <p:nvSpPr>
          <p:cNvPr id="923651"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923652" name="Picture 4" descr="forward_arrow_colour">
            <a:hlinkClick r:id="" action="ppaction://hlinkshowjump?jump=nextslide"/>
          </p:cNvPr>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923653" name="Picture 5"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xmlns=""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923655" name="Rectangle 7">
            <a:hlinkClick r:id="rId16" action="ppaction://hlinksldjump"/>
          </p:cNvPr>
          <p:cNvSpPr>
            <a:spLocks noChangeArrowheads="1"/>
          </p:cNvSpPr>
          <p:nvPr userDrawn="1"/>
        </p:nvSpPr>
        <p:spPr bwMode="auto">
          <a:xfrm>
            <a:off x="2730500" y="2286000"/>
            <a:ext cx="363220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923656" name="Rectangle 8">
            <a:hlinkClick r:id="rId17" action="ppaction://hlinksldjump"/>
          </p:cNvPr>
          <p:cNvSpPr>
            <a:spLocks noChangeArrowheads="1"/>
          </p:cNvSpPr>
          <p:nvPr userDrawn="1"/>
        </p:nvSpPr>
        <p:spPr bwMode="auto">
          <a:xfrm>
            <a:off x="2311400" y="4559300"/>
            <a:ext cx="445770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923657" name="Rectangle 9">
            <a:hlinkClick r:id="rId18" action="ppaction://hlinksldjump"/>
          </p:cNvPr>
          <p:cNvSpPr>
            <a:spLocks noChangeArrowheads="1"/>
          </p:cNvSpPr>
          <p:nvPr userDrawn="1"/>
        </p:nvSpPr>
        <p:spPr bwMode="auto">
          <a:xfrm>
            <a:off x="2717800" y="5702300"/>
            <a:ext cx="367030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Tree>
    <p:extLst>
      <p:ext uri="{BB962C8B-B14F-4D97-AF65-F5344CB8AC3E}">
        <p14:creationId xmlns:p14="http://schemas.microsoft.com/office/powerpoint/2010/main" xmlns="" val="953956768"/>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4678" name="Picture 6" descr="contents_slide_transport_plants3"/>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xmlns="">
                <a:solidFill>
                  <a:srgbClr val="FFFFFF"/>
                </a:solidFill>
              </a14:hiddenFill>
            </a:ext>
          </a:extLst>
        </p:spPr>
      </p:pic>
      <p:sp>
        <p:nvSpPr>
          <p:cNvPr id="924674"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F685F057-B977-415A-9AD0-28C0FD8C65C4}"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26</a:t>
            </a:r>
          </a:p>
        </p:txBody>
      </p:sp>
      <p:sp>
        <p:nvSpPr>
          <p:cNvPr id="924675"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924676" name="Picture 4" descr="forward_arrow_colour">
            <a:hlinkClick r:id="" action="ppaction://hlinkshowjump?jump=nextslide"/>
          </p:cNvPr>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924677" name="Picture 5"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xmlns=""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924679" name="Rectangle 7">
            <a:hlinkClick r:id="rId16" action="ppaction://hlinksldjump"/>
          </p:cNvPr>
          <p:cNvSpPr>
            <a:spLocks noChangeArrowheads="1"/>
          </p:cNvSpPr>
          <p:nvPr userDrawn="1"/>
        </p:nvSpPr>
        <p:spPr bwMode="auto">
          <a:xfrm>
            <a:off x="2730500" y="2298700"/>
            <a:ext cx="363220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924680" name="Rectangle 8">
            <a:hlinkClick r:id="rId17" action="ppaction://hlinksldjump"/>
          </p:cNvPr>
          <p:cNvSpPr>
            <a:spLocks noChangeArrowheads="1"/>
          </p:cNvSpPr>
          <p:nvPr userDrawn="1"/>
        </p:nvSpPr>
        <p:spPr bwMode="auto">
          <a:xfrm>
            <a:off x="1524000" y="3429000"/>
            <a:ext cx="6057900" cy="495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924681" name="Rectangle 9">
            <a:hlinkClick r:id="rId18" action="ppaction://hlinksldjump"/>
          </p:cNvPr>
          <p:cNvSpPr>
            <a:spLocks noChangeArrowheads="1"/>
          </p:cNvSpPr>
          <p:nvPr userDrawn="1"/>
        </p:nvSpPr>
        <p:spPr bwMode="auto">
          <a:xfrm>
            <a:off x="2717800" y="5689600"/>
            <a:ext cx="3683000" cy="495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Tree>
    <p:extLst>
      <p:ext uri="{BB962C8B-B14F-4D97-AF65-F5344CB8AC3E}">
        <p14:creationId xmlns:p14="http://schemas.microsoft.com/office/powerpoint/2010/main" xmlns="" val="3312144313"/>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1958" name="Picture 6" descr="contents_slide_transport_plants4"/>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xmlns="">
                <a:solidFill>
                  <a:srgbClr val="FFFFFF"/>
                </a:solidFill>
              </a14:hiddenFill>
            </a:ext>
          </a:extLst>
        </p:spPr>
      </p:pic>
      <p:sp>
        <p:nvSpPr>
          <p:cNvPr id="1021954"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3D6BCF12-97A2-4D59-9896-6E122EF5CE1C}"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26</a:t>
            </a:r>
          </a:p>
        </p:txBody>
      </p:sp>
      <p:sp>
        <p:nvSpPr>
          <p:cNvPr id="1021955"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1021956" name="Picture 4" descr="forward_arrow_colour">
            <a:hlinkClick r:id="" action="ppaction://hlinkshowjump?jump=nextslide"/>
          </p:cNvPr>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1021957" name="Picture 5" descr="back_arrow_trans">
            <a:hlinkClick r:id="" action="ppaction://hlinkshowjump?jump=previousslide"/>
          </p:cNvPr>
          <p:cNvPicPr>
            <a:picLocks noChangeAspect="1" noChangeArrowheads="1"/>
          </p:cNvPicPr>
          <p:nvPr userDrawn="1"/>
        </p:nvPicPr>
        <p:blipFill>
          <a:blip r:embed="rId15" cstate="print">
            <a:extLst>
              <a:ext uri="{28A0092B-C50C-407E-A947-70E740481C1C}">
                <a14:useLocalDpi xmlns:a14="http://schemas.microsoft.com/office/drawing/2010/main" xmlns=""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1021959" name="Rectangle 7">
            <a:hlinkClick r:id="rId16" action="ppaction://hlinksldjump"/>
          </p:cNvPr>
          <p:cNvSpPr>
            <a:spLocks noChangeArrowheads="1"/>
          </p:cNvSpPr>
          <p:nvPr userDrawn="1"/>
        </p:nvSpPr>
        <p:spPr bwMode="auto">
          <a:xfrm>
            <a:off x="2717800" y="2298700"/>
            <a:ext cx="3657600" cy="495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021960" name="Rectangle 8">
            <a:hlinkClick r:id="rId17" action="ppaction://hlinksldjump"/>
          </p:cNvPr>
          <p:cNvSpPr>
            <a:spLocks noChangeArrowheads="1"/>
          </p:cNvSpPr>
          <p:nvPr userDrawn="1"/>
        </p:nvSpPr>
        <p:spPr bwMode="auto">
          <a:xfrm>
            <a:off x="1511300" y="3416300"/>
            <a:ext cx="6096000" cy="520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021961" name="Rectangle 9">
            <a:hlinkClick r:id="rId18" action="ppaction://hlinksldjump"/>
          </p:cNvPr>
          <p:cNvSpPr>
            <a:spLocks noChangeArrowheads="1"/>
          </p:cNvSpPr>
          <p:nvPr userDrawn="1"/>
        </p:nvSpPr>
        <p:spPr bwMode="auto">
          <a:xfrm>
            <a:off x="2324100" y="4572000"/>
            <a:ext cx="44323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Tree>
    <p:extLst>
      <p:ext uri="{BB962C8B-B14F-4D97-AF65-F5344CB8AC3E}">
        <p14:creationId xmlns:p14="http://schemas.microsoft.com/office/powerpoint/2010/main" xmlns="" val="3275667469"/>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2632" name="Picture 8" descr="slide bground"/>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40825" cy="6854825"/>
          </a:xfrm>
          <a:prstGeom prst="rect">
            <a:avLst/>
          </a:prstGeom>
          <a:noFill/>
          <a:extLst>
            <a:ext uri="{909E8E84-426E-40DD-AFC4-6F175D3DCCD1}">
              <a14:hiddenFill xmlns:a14="http://schemas.microsoft.com/office/drawing/2010/main" xmlns="">
                <a:solidFill>
                  <a:srgbClr val="FFFFFF"/>
                </a:solidFill>
              </a14:hiddenFill>
            </a:ext>
          </a:extLst>
        </p:spPr>
      </p:pic>
      <p:sp>
        <p:nvSpPr>
          <p:cNvPr id="922626"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fld id="{EF25EEE1-C581-47E9-9040-772569E31255}" type="slidenum">
              <a:rPr lang="en-GB" sz="1000" smtClean="0">
                <a:solidFill>
                  <a:srgbClr val="5B0091"/>
                </a:solidFill>
                <a:cs typeface="Arial" charset="0"/>
              </a:rPr>
              <a:pPr algn="ctr" fontAlgn="base">
                <a:spcBef>
                  <a:spcPct val="50000"/>
                </a:spcBef>
                <a:spcAft>
                  <a:spcPct val="0"/>
                </a:spcAft>
              </a:pPr>
              <a:t>‹#›</a:t>
            </a:fld>
            <a:r>
              <a:rPr lang="en-GB" sz="1000" smtClean="0">
                <a:solidFill>
                  <a:srgbClr val="5B0091"/>
                </a:solidFill>
                <a:cs typeface="Arial" charset="0"/>
              </a:rPr>
              <a:t> of 26</a:t>
            </a:r>
          </a:p>
        </p:txBody>
      </p:sp>
      <p:sp>
        <p:nvSpPr>
          <p:cNvPr id="922627"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eaLnBrk="0" fontAlgn="base" hangingPunct="0">
              <a:spcBef>
                <a:spcPct val="0"/>
              </a:spcBef>
              <a:spcAft>
                <a:spcPct val="0"/>
              </a:spcAft>
            </a:pPr>
            <a:r>
              <a:rPr lang="en-GB" sz="1000" smtClean="0">
                <a:solidFill>
                  <a:srgbClr val="5B0091"/>
                </a:solidFill>
                <a:cs typeface="Arial" charset="0"/>
              </a:rPr>
              <a:t>© Boardworks Ltd 2008</a:t>
            </a:r>
          </a:p>
        </p:txBody>
      </p:sp>
      <p:pic>
        <p:nvPicPr>
          <p:cNvPr id="922629" name="Picture 5" descr="back_arrow_trans">
            <a:hlinkClick r:id="" action="ppaction://hlinkshowjump?jump=previousslide"/>
          </p:cNvPr>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107950" y="6167438"/>
            <a:ext cx="630238"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922631" name="Rectangle 7"/>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Tree>
    <p:extLst>
      <p:ext uri="{BB962C8B-B14F-4D97-AF65-F5344CB8AC3E}">
        <p14:creationId xmlns:p14="http://schemas.microsoft.com/office/powerpoint/2010/main" xmlns="" val="190082984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l" rtl="0" fontAlgn="base">
        <a:spcBef>
          <a:spcPct val="0"/>
        </a:spcBef>
        <a:spcAft>
          <a:spcPct val="0"/>
        </a:spcAft>
        <a:defRPr sz="2800" b="1">
          <a:solidFill>
            <a:srgbClr val="10BC45"/>
          </a:solidFill>
          <a:latin typeface="+mj-lt"/>
          <a:ea typeface="+mj-ea"/>
          <a:cs typeface="+mj-cs"/>
        </a:defRPr>
      </a:lvl1pPr>
      <a:lvl2pPr algn="l" rtl="0" fontAlgn="base">
        <a:spcBef>
          <a:spcPct val="0"/>
        </a:spcBef>
        <a:spcAft>
          <a:spcPct val="0"/>
        </a:spcAft>
        <a:defRPr sz="2800" b="1">
          <a:solidFill>
            <a:srgbClr val="10BC45"/>
          </a:solidFill>
          <a:latin typeface="Arial" charset="0"/>
        </a:defRPr>
      </a:lvl2pPr>
      <a:lvl3pPr algn="l" rtl="0" fontAlgn="base">
        <a:spcBef>
          <a:spcPct val="0"/>
        </a:spcBef>
        <a:spcAft>
          <a:spcPct val="0"/>
        </a:spcAft>
        <a:defRPr sz="2800" b="1">
          <a:solidFill>
            <a:srgbClr val="10BC45"/>
          </a:solidFill>
          <a:latin typeface="Arial" charset="0"/>
        </a:defRPr>
      </a:lvl3pPr>
      <a:lvl4pPr algn="l" rtl="0" fontAlgn="base">
        <a:spcBef>
          <a:spcPct val="0"/>
        </a:spcBef>
        <a:spcAft>
          <a:spcPct val="0"/>
        </a:spcAft>
        <a:defRPr sz="2800" b="1">
          <a:solidFill>
            <a:srgbClr val="10BC45"/>
          </a:solidFill>
          <a:latin typeface="Arial" charset="0"/>
        </a:defRPr>
      </a:lvl4pPr>
      <a:lvl5pPr algn="l" rtl="0" fontAlgn="base">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2.jpeg"/><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1.xml"/></Relationships>
</file>

<file path=ppt/slides/_rels/slide33.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slideLayout" Target="../slideLayouts/slideLayout13.xml"/><Relationship Id="rId7" Type="http://schemas.openxmlformats.org/officeDocument/2006/relationships/image" Target="../media/image6.png"/><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54.png"/><Relationship Id="rId5" Type="http://schemas.openxmlformats.org/officeDocument/2006/relationships/image" Target="../media/image51.png"/><Relationship Id="rId4" Type="http://schemas.openxmlformats.org/officeDocument/2006/relationships/notesSlide" Target="../notesSlides/notesSlide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7.jpeg"/><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9.jpeg"/><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60.jpeg"/><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54.pn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54.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slideLayout" Target="../slideLayouts/slideLayout13.xml"/><Relationship Id="rId7" Type="http://schemas.openxmlformats.org/officeDocument/2006/relationships/image" Target="../media/image54.png"/><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66.jpeg"/><Relationship Id="rId2" Type="http://schemas.openxmlformats.org/officeDocument/2006/relationships/control" Target="../activeX/activeX6.xml"/><Relationship Id="rId1" Type="http://schemas.openxmlformats.org/officeDocument/2006/relationships/vmlDrawing" Target="../drawings/vmlDrawing6.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10.xml"/></Relationships>
</file>

<file path=ppt/slides/_rels/slide42.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slideLayout" Target="../slideLayouts/slideLayout13.xml"/><Relationship Id="rId7" Type="http://schemas.openxmlformats.org/officeDocument/2006/relationships/image" Target="../media/image54.png"/><Relationship Id="rId2" Type="http://schemas.openxmlformats.org/officeDocument/2006/relationships/control" Target="../activeX/activeX7.xml"/><Relationship Id="rId1" Type="http://schemas.openxmlformats.org/officeDocument/2006/relationships/vmlDrawing" Target="../drawings/vmlDrawing7.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1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70.jpeg"/><Relationship Id="rId2" Type="http://schemas.openxmlformats.org/officeDocument/2006/relationships/control" Target="../activeX/activeX8.xml"/><Relationship Id="rId1" Type="http://schemas.openxmlformats.org/officeDocument/2006/relationships/vmlDrawing" Target="../drawings/vmlDrawing8.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12.xml"/></Relationships>
</file>

<file path=ppt/slides/_rels/slide4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54.pn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73.jpeg"/><Relationship Id="rId2" Type="http://schemas.openxmlformats.org/officeDocument/2006/relationships/control" Target="../activeX/activeX9.xml"/><Relationship Id="rId1" Type="http://schemas.openxmlformats.org/officeDocument/2006/relationships/vmlDrawing" Target="../drawings/vmlDrawing9.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77.jpeg"/><Relationship Id="rId2" Type="http://schemas.openxmlformats.org/officeDocument/2006/relationships/control" Target="../activeX/activeX10.xml"/><Relationship Id="rId1" Type="http://schemas.openxmlformats.org/officeDocument/2006/relationships/vmlDrawing" Target="../drawings/vmlDrawing10.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18.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79.jpeg"/><Relationship Id="rId2" Type="http://schemas.openxmlformats.org/officeDocument/2006/relationships/control" Target="../activeX/activeX11.xml"/><Relationship Id="rId1" Type="http://schemas.openxmlformats.org/officeDocument/2006/relationships/vmlDrawing" Target="../drawings/vmlDrawing11.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1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81.jpeg"/><Relationship Id="rId2" Type="http://schemas.openxmlformats.org/officeDocument/2006/relationships/control" Target="../activeX/activeX12.xml"/><Relationship Id="rId1" Type="http://schemas.openxmlformats.org/officeDocument/2006/relationships/vmlDrawing" Target="../drawings/vmlDrawing12.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2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83.jpeg"/><Relationship Id="rId2" Type="http://schemas.openxmlformats.org/officeDocument/2006/relationships/control" Target="../activeX/activeX13.xml"/><Relationship Id="rId1" Type="http://schemas.openxmlformats.org/officeDocument/2006/relationships/vmlDrawing" Target="../drawings/vmlDrawing13.vml"/><Relationship Id="rId6" Type="http://schemas.openxmlformats.org/officeDocument/2006/relationships/image" Target="../media/image6.png"/><Relationship Id="rId5" Type="http://schemas.openxmlformats.org/officeDocument/2006/relationships/image" Target="../media/image51.png"/><Relationship Id="rId4" Type="http://schemas.openxmlformats.org/officeDocument/2006/relationships/notesSlide" Target="../notesSlides/notesSlide2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control" Target="../activeX/activeX14.xml"/><Relationship Id="rId1" Type="http://schemas.openxmlformats.org/officeDocument/2006/relationships/vmlDrawing" Target="../drawings/vmlDrawing14.vml"/><Relationship Id="rId6" Type="http://schemas.openxmlformats.org/officeDocument/2006/relationships/image" Target="../media/image85.jpeg"/><Relationship Id="rId5" Type="http://schemas.openxmlformats.org/officeDocument/2006/relationships/image" Target="../media/image51.png"/><Relationship Id="rId4" Type="http://schemas.openxmlformats.org/officeDocument/2006/relationships/notesSlide" Target="../notesSlides/notesSlide2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Transport in plants</a:t>
            </a:r>
            <a:endParaRPr lang="en-US" dirty="0"/>
          </a:p>
        </p:txBody>
      </p:sp>
      <p:sp>
        <p:nvSpPr>
          <p:cNvPr id="3" name="Subtitle 2"/>
          <p:cNvSpPr>
            <a:spLocks noGrp="1"/>
          </p:cNvSpPr>
          <p:nvPr>
            <p:ph type="subTitle" idx="1"/>
          </p:nvPr>
        </p:nvSpPr>
        <p:spPr/>
        <p:txBody>
          <a:bodyPr/>
          <a:lstStyle/>
          <a:p>
            <a:r>
              <a:rPr lang="en-US" dirty="0" smtClean="0"/>
              <a:t>AS BY2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Dicot Stem</a:t>
            </a:r>
            <a:endParaRPr lang="en-US" dirty="0"/>
          </a:p>
        </p:txBody>
      </p:sp>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1453" y="1123950"/>
            <a:ext cx="8710147" cy="5200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295025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Dicot Stem</a:t>
            </a:r>
            <a:endParaRPr lang="en-US" dirty="0"/>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0200" y="1143000"/>
            <a:ext cx="6062663" cy="55073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5442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Dicot Leaf</a:t>
            </a:r>
            <a:endParaRPr lang="en-US" dirty="0"/>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2013" y="1371600"/>
            <a:ext cx="7762991" cy="4938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325625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09800" y="76200"/>
            <a:ext cx="6934199" cy="65308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r>
              <a:rPr lang="en-US" dirty="0" smtClean="0"/>
              <a:t>Dicot Leaf</a:t>
            </a:r>
            <a:endParaRPr lang="en-US" dirty="0"/>
          </a:p>
        </p:txBody>
      </p:sp>
    </p:spTree>
    <p:extLst>
      <p:ext uri="{BB962C8B-B14F-4D97-AF65-F5344CB8AC3E}">
        <p14:creationId xmlns:p14="http://schemas.microsoft.com/office/powerpoint/2010/main" xmlns="" val="29718267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7400" y="533400"/>
            <a:ext cx="6832600" cy="40995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r>
              <a:rPr lang="en-US" dirty="0" smtClean="0"/>
              <a:t>Dicot Leaf</a:t>
            </a:r>
            <a:endParaRPr lang="en-US" dirty="0"/>
          </a:p>
        </p:txBody>
      </p:sp>
      <p:pic>
        <p:nvPicPr>
          <p:cNvPr id="2150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984" y="4114800"/>
            <a:ext cx="6572902" cy="2895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787042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81600" y="381000"/>
            <a:ext cx="3001355" cy="3200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Content Placeholder 2"/>
          <p:cNvSpPr>
            <a:spLocks noGrp="1"/>
          </p:cNvSpPr>
          <p:nvPr>
            <p:ph idx="1"/>
          </p:nvPr>
        </p:nvSpPr>
        <p:spPr>
          <a:xfrm>
            <a:off x="152400" y="609600"/>
            <a:ext cx="4419600" cy="5943600"/>
          </a:xfrm>
        </p:spPr>
        <p:txBody>
          <a:bodyPr>
            <a:normAutofit fontScale="70000" lnSpcReduction="20000"/>
          </a:bodyPr>
          <a:lstStyle/>
          <a:p>
            <a:pPr lvl="0">
              <a:defRPr/>
            </a:pPr>
            <a:r>
              <a:rPr lang="en-US" b="1" dirty="0" smtClean="0"/>
              <a:t>Xylem Vessels</a:t>
            </a:r>
            <a:r>
              <a:rPr lang="en-US" dirty="0" smtClean="0"/>
              <a:t> </a:t>
            </a:r>
          </a:p>
          <a:p>
            <a:pPr lvl="1">
              <a:defRPr/>
            </a:pPr>
            <a:r>
              <a:rPr lang="en-US" dirty="0" smtClean="0"/>
              <a:t>Dead cells with </a:t>
            </a:r>
            <a:r>
              <a:rPr lang="en-US" dirty="0" smtClean="0"/>
              <a:t>pits</a:t>
            </a:r>
          </a:p>
          <a:p>
            <a:pPr lvl="1">
              <a:defRPr/>
            </a:pPr>
            <a:r>
              <a:rPr lang="en-US" dirty="0" smtClean="0"/>
              <a:t>No end walls</a:t>
            </a:r>
            <a:endParaRPr lang="en-US" dirty="0" smtClean="0"/>
          </a:p>
          <a:p>
            <a:pPr lvl="1">
              <a:defRPr/>
            </a:pPr>
            <a:r>
              <a:rPr lang="en-US" dirty="0" smtClean="0"/>
              <a:t>Are main water conducting cells</a:t>
            </a:r>
          </a:p>
          <a:p>
            <a:pPr lvl="1">
              <a:defRPr/>
            </a:pPr>
            <a:r>
              <a:rPr lang="en-US" dirty="0" smtClean="0"/>
              <a:t>Lignin (a waterproof chemical) replaces the cellulose cell wall</a:t>
            </a:r>
          </a:p>
          <a:p>
            <a:pPr lvl="1">
              <a:defRPr/>
            </a:pPr>
            <a:r>
              <a:rPr lang="en-US" dirty="0" smtClean="0"/>
              <a:t>Provides support</a:t>
            </a:r>
          </a:p>
          <a:p>
            <a:pPr marL="393192" lvl="1" indent="0">
              <a:buNone/>
              <a:defRPr/>
            </a:pPr>
            <a:endParaRPr lang="en-US" dirty="0" smtClean="0"/>
          </a:p>
          <a:p>
            <a:pPr>
              <a:defRPr/>
            </a:pPr>
            <a:r>
              <a:rPr lang="en-US" b="1" dirty="0" err="1" smtClean="0"/>
              <a:t>XylemTracheids</a:t>
            </a:r>
            <a:r>
              <a:rPr lang="en-US" dirty="0"/>
              <a:t>: </a:t>
            </a:r>
            <a:endParaRPr lang="en-US" dirty="0" smtClean="0"/>
          </a:p>
          <a:p>
            <a:pPr lvl="1">
              <a:defRPr/>
            </a:pPr>
            <a:r>
              <a:rPr lang="en-US" dirty="0" smtClean="0"/>
              <a:t>Dead </a:t>
            </a:r>
            <a:r>
              <a:rPr lang="en-US" dirty="0" smtClean="0"/>
              <a:t>cells which taper at ends</a:t>
            </a:r>
            <a:endParaRPr lang="en-US" dirty="0" smtClean="0"/>
          </a:p>
          <a:p>
            <a:pPr lvl="1">
              <a:defRPr/>
            </a:pPr>
            <a:r>
              <a:rPr lang="en-US" dirty="0"/>
              <a:t>A</a:t>
            </a:r>
            <a:r>
              <a:rPr lang="en-US" dirty="0" smtClean="0"/>
              <a:t>lso </a:t>
            </a:r>
            <a:r>
              <a:rPr lang="en-US" dirty="0" smtClean="0"/>
              <a:t>conduct water </a:t>
            </a:r>
            <a:r>
              <a:rPr lang="en-US" i="1" dirty="0" smtClean="0"/>
              <a:t>(but not as well adapted as they still have end walls)</a:t>
            </a:r>
          </a:p>
          <a:p>
            <a:pPr lvl="1">
              <a:defRPr/>
            </a:pPr>
            <a:r>
              <a:rPr lang="en-US" dirty="0" smtClean="0"/>
              <a:t>Contain lignin </a:t>
            </a:r>
            <a:endParaRPr lang="en-US" dirty="0"/>
          </a:p>
          <a:p>
            <a:pPr lvl="0">
              <a:defRPr/>
            </a:pPr>
            <a:endParaRPr lang="en-US" b="1" dirty="0" smtClean="0"/>
          </a:p>
          <a:p>
            <a:pPr lvl="0">
              <a:defRPr/>
            </a:pPr>
            <a:r>
              <a:rPr lang="en-US" b="1" dirty="0" smtClean="0"/>
              <a:t>Supporting </a:t>
            </a:r>
            <a:r>
              <a:rPr lang="en-US" b="1" dirty="0" err="1" smtClean="0"/>
              <a:t>fibres</a:t>
            </a:r>
            <a:r>
              <a:rPr lang="en-US" b="1" dirty="0" smtClean="0"/>
              <a:t> (sclerenchyma cells)</a:t>
            </a:r>
          </a:p>
          <a:p>
            <a:pPr lvl="1">
              <a:defRPr/>
            </a:pPr>
            <a:r>
              <a:rPr lang="en-US" dirty="0" smtClean="0"/>
              <a:t>Dead cells</a:t>
            </a:r>
          </a:p>
          <a:p>
            <a:pPr lvl="1">
              <a:defRPr/>
            </a:pPr>
            <a:r>
              <a:rPr lang="en-US" dirty="0" smtClean="0"/>
              <a:t>For support</a:t>
            </a:r>
          </a:p>
          <a:p>
            <a:pPr marL="393192" lvl="1" indent="0">
              <a:buNone/>
              <a:defRPr/>
            </a:pPr>
            <a:endParaRPr lang="en-US" dirty="0" smtClean="0"/>
          </a:p>
          <a:p>
            <a:pPr lvl="0">
              <a:defRPr/>
            </a:pPr>
            <a:r>
              <a:rPr lang="en-US" b="1" dirty="0" smtClean="0"/>
              <a:t>Xylem parenchyma </a:t>
            </a:r>
          </a:p>
          <a:p>
            <a:pPr lvl="1">
              <a:defRPr/>
            </a:pPr>
            <a:r>
              <a:rPr lang="en-US" dirty="0" smtClean="0"/>
              <a:t>L</a:t>
            </a:r>
            <a:r>
              <a:rPr lang="en-US" dirty="0" smtClean="0"/>
              <a:t>iving </a:t>
            </a:r>
            <a:r>
              <a:rPr lang="en-US" dirty="0" smtClean="0"/>
              <a:t>cells that act as packing </a:t>
            </a:r>
            <a:r>
              <a:rPr lang="en-US" dirty="0" smtClean="0"/>
              <a:t>tissue</a:t>
            </a:r>
          </a:p>
          <a:p>
            <a:pPr lvl="1">
              <a:defRPr/>
            </a:pPr>
            <a:r>
              <a:rPr lang="en-US" dirty="0" smtClean="0"/>
              <a:t>Aid in support when turgid</a:t>
            </a:r>
            <a:endParaRPr lang="en-US" dirty="0"/>
          </a:p>
        </p:txBody>
      </p:sp>
      <p:sp>
        <p:nvSpPr>
          <p:cNvPr id="2" name="Title 1"/>
          <p:cNvSpPr>
            <a:spLocks noGrp="1"/>
          </p:cNvSpPr>
          <p:nvPr>
            <p:ph type="title"/>
          </p:nvPr>
        </p:nvSpPr>
        <p:spPr>
          <a:xfrm>
            <a:off x="390525" y="-11243"/>
            <a:ext cx="7467600" cy="697043"/>
          </a:xfrm>
        </p:spPr>
        <p:txBody>
          <a:bodyPr>
            <a:normAutofit fontScale="90000"/>
          </a:bodyPr>
          <a:lstStyle/>
          <a:p>
            <a:r>
              <a:rPr lang="en-US" dirty="0" smtClean="0"/>
              <a:t>Xylem</a:t>
            </a:r>
            <a:endParaRPr lang="en-US" dirty="0"/>
          </a:p>
        </p:txBody>
      </p:sp>
      <p:pic>
        <p:nvPicPr>
          <p:cNvPr id="5" name="Picture 2"/>
          <p:cNvPicPr>
            <a:picLocks noChangeAspect="1" noChangeArrowheads="1"/>
          </p:cNvPicPr>
          <p:nvPr/>
        </p:nvPicPr>
        <p:blipFill>
          <a:blip r:embed="rId3" cstate="print"/>
          <a:srcRect l="8750" t="41111" r="68750" b="17778"/>
          <a:stretch>
            <a:fillRect/>
          </a:stretch>
        </p:blipFill>
        <p:spPr bwMode="auto">
          <a:xfrm>
            <a:off x="5181600" y="3568700"/>
            <a:ext cx="3200400" cy="3289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Xylem</a:t>
            </a:r>
            <a:endParaRPr lang="en-US" dirty="0"/>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9554" y="2133600"/>
            <a:ext cx="5571342" cy="3733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91263" y="2438400"/>
            <a:ext cx="2852737"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926848" y="1256437"/>
            <a:ext cx="7378952" cy="923330"/>
          </a:xfrm>
          <a:prstGeom prst="rect">
            <a:avLst/>
          </a:prstGeom>
        </p:spPr>
        <p:txBody>
          <a:bodyPr wrap="square">
            <a:spAutoFit/>
          </a:bodyPr>
          <a:lstStyle/>
          <a:p>
            <a:pPr marL="365760" lvl="0" indent="-256032">
              <a:spcBef>
                <a:spcPts val="400"/>
              </a:spcBef>
              <a:buClr>
                <a:srgbClr val="2DA2BF"/>
              </a:buClr>
              <a:buSzPct val="68000"/>
              <a:buFont typeface="Wingdings 3"/>
              <a:buChar char=""/>
              <a:defRPr/>
            </a:pPr>
            <a:r>
              <a:rPr lang="en-US" sz="2700" dirty="0" err="1">
                <a:solidFill>
                  <a:prstClr val="black"/>
                </a:solidFill>
              </a:rPr>
              <a:t>Tracheids</a:t>
            </a:r>
            <a:r>
              <a:rPr lang="en-US" sz="2700" dirty="0">
                <a:solidFill>
                  <a:prstClr val="black"/>
                </a:solidFill>
              </a:rPr>
              <a:t> and vessels form a continuous system of channels for water transport</a:t>
            </a:r>
          </a:p>
        </p:txBody>
      </p:sp>
    </p:spTree>
    <p:extLst>
      <p:ext uri="{BB962C8B-B14F-4D97-AF65-F5344CB8AC3E}">
        <p14:creationId xmlns:p14="http://schemas.microsoft.com/office/powerpoint/2010/main" xmlns="" val="31591280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 </a:t>
            </a:r>
            <a:r>
              <a:rPr lang="en-GB" dirty="0"/>
              <a:t>Lignin helps support the vessels and is arranged in different patterns.</a:t>
            </a:r>
            <a:endParaRPr lang="en-US" dirty="0"/>
          </a:p>
          <a:p>
            <a:endParaRPr lang="en-US" dirty="0"/>
          </a:p>
        </p:txBody>
      </p:sp>
      <p:sp>
        <p:nvSpPr>
          <p:cNvPr id="3" name="Title 2"/>
          <p:cNvSpPr>
            <a:spLocks noGrp="1"/>
          </p:cNvSpPr>
          <p:nvPr>
            <p:ph type="title"/>
          </p:nvPr>
        </p:nvSpPr>
        <p:spPr/>
        <p:txBody>
          <a:bodyPr/>
          <a:lstStyle/>
          <a:p>
            <a:r>
              <a:rPr lang="en-US" dirty="0" smtClean="0"/>
              <a:t>Different </a:t>
            </a:r>
            <a:r>
              <a:rPr lang="en-US" dirty="0"/>
              <a:t>l</a:t>
            </a:r>
            <a:r>
              <a:rPr lang="en-US" dirty="0" smtClean="0"/>
              <a:t>ignin patterns</a:t>
            </a:r>
            <a:endParaRPr lang="en-US" dirty="0"/>
          </a:p>
        </p:txBody>
      </p:sp>
      <p:pic>
        <p:nvPicPr>
          <p:cNvPr id="2457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0" y="2438400"/>
            <a:ext cx="6240078" cy="3757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792622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624078" indent="-514350">
              <a:buAutoNum type="arabicPeriod"/>
            </a:pPr>
            <a:r>
              <a:rPr lang="en-US" dirty="0" smtClean="0"/>
              <a:t>N</a:t>
            </a:r>
            <a:r>
              <a:rPr lang="en-US" dirty="0" smtClean="0"/>
              <a:t>o cytoplasm or organelles to resist water movement</a:t>
            </a:r>
          </a:p>
          <a:p>
            <a:pPr marL="624078" indent="-514350">
              <a:buAutoNum type="arabicPeriod"/>
            </a:pPr>
            <a:r>
              <a:rPr lang="en-US" dirty="0" smtClean="0"/>
              <a:t>No end </a:t>
            </a:r>
            <a:r>
              <a:rPr lang="en-US" dirty="0" smtClean="0"/>
              <a:t>walls </a:t>
            </a:r>
            <a:r>
              <a:rPr lang="en-US" dirty="0" smtClean="0"/>
              <a:t>of cells leaving </a:t>
            </a:r>
            <a:r>
              <a:rPr lang="en-US" dirty="0" smtClean="0"/>
              <a:t>a clear </a:t>
            </a:r>
            <a:r>
              <a:rPr lang="en-US" dirty="0" smtClean="0"/>
              <a:t>path</a:t>
            </a:r>
          </a:p>
          <a:p>
            <a:pPr marL="624078" indent="-514350">
              <a:buAutoNum type="arabicPeriod"/>
            </a:pPr>
            <a:r>
              <a:rPr lang="en-US" dirty="0" smtClean="0"/>
              <a:t>The </a:t>
            </a:r>
            <a:r>
              <a:rPr lang="en-US" dirty="0" smtClean="0"/>
              <a:t>secondary cell wall is </a:t>
            </a:r>
            <a:r>
              <a:rPr lang="en-US" dirty="0" smtClean="0"/>
              <a:t>contains lignin </a:t>
            </a:r>
            <a:r>
              <a:rPr lang="en-US" dirty="0" smtClean="0"/>
              <a:t>making the sides impermeable to </a:t>
            </a:r>
            <a:r>
              <a:rPr lang="en-US" dirty="0" smtClean="0"/>
              <a:t>water</a:t>
            </a:r>
            <a:r>
              <a:rPr lang="en-US" dirty="0" smtClean="0"/>
              <a:t/>
            </a:r>
            <a:br>
              <a:rPr lang="en-US" dirty="0" smtClean="0"/>
            </a:br>
            <a:r>
              <a:rPr lang="en-US" dirty="0" smtClean="0"/>
              <a:t/>
            </a:r>
            <a:br>
              <a:rPr lang="en-US" dirty="0" smtClean="0"/>
            </a:br>
            <a:endParaRPr lang="en-US" dirty="0"/>
          </a:p>
        </p:txBody>
      </p:sp>
      <p:sp>
        <p:nvSpPr>
          <p:cNvPr id="3" name="Title 2"/>
          <p:cNvSpPr>
            <a:spLocks noGrp="1"/>
          </p:cNvSpPr>
          <p:nvPr>
            <p:ph type="title"/>
          </p:nvPr>
        </p:nvSpPr>
        <p:spPr/>
        <p:txBody>
          <a:bodyPr/>
          <a:lstStyle/>
          <a:p>
            <a:r>
              <a:rPr lang="en-US" dirty="0" smtClean="0"/>
              <a:t>Adaptations of Xylem</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5867400" cy="5943600"/>
          </a:xfrm>
        </p:spPr>
        <p:txBody>
          <a:bodyPr>
            <a:normAutofit fontScale="70000" lnSpcReduction="20000"/>
          </a:bodyPr>
          <a:lstStyle/>
          <a:p>
            <a:pPr lvl="0">
              <a:defRPr/>
            </a:pPr>
            <a:r>
              <a:rPr lang="en-US" b="1" dirty="0" smtClean="0"/>
              <a:t>S</a:t>
            </a:r>
            <a:r>
              <a:rPr lang="en-US" b="1" dirty="0" smtClean="0"/>
              <a:t>ieve tube elements </a:t>
            </a:r>
          </a:p>
          <a:p>
            <a:pPr lvl="1">
              <a:defRPr/>
            </a:pPr>
            <a:r>
              <a:rPr lang="en-US" dirty="0" smtClean="0"/>
              <a:t>Living cells linked end </a:t>
            </a:r>
            <a:r>
              <a:rPr lang="en-US" dirty="0" smtClean="0"/>
              <a:t>to end for transport</a:t>
            </a:r>
          </a:p>
          <a:p>
            <a:pPr lvl="1">
              <a:defRPr/>
            </a:pPr>
            <a:r>
              <a:rPr lang="en-US" dirty="0" smtClean="0"/>
              <a:t>End walls called </a:t>
            </a:r>
            <a:r>
              <a:rPr lang="en-US" b="1" dirty="0" smtClean="0"/>
              <a:t>sieve plates </a:t>
            </a:r>
            <a:r>
              <a:rPr lang="en-US" dirty="0" smtClean="0"/>
              <a:t>have pores to allow fluid (containing organic compounds) to pass through</a:t>
            </a:r>
          </a:p>
          <a:p>
            <a:pPr lvl="1">
              <a:defRPr/>
            </a:pPr>
            <a:r>
              <a:rPr lang="en-US" dirty="0" smtClean="0"/>
              <a:t>No nucleus and few organelles</a:t>
            </a:r>
          </a:p>
          <a:p>
            <a:pPr lvl="1">
              <a:defRPr/>
            </a:pPr>
            <a:r>
              <a:rPr lang="en-US" dirty="0" smtClean="0"/>
              <a:t>Many </a:t>
            </a:r>
            <a:r>
              <a:rPr lang="en-US" dirty="0" err="1" smtClean="0"/>
              <a:t>plasmodesmata</a:t>
            </a:r>
            <a:r>
              <a:rPr lang="en-US" dirty="0" smtClean="0"/>
              <a:t> to companion cells</a:t>
            </a:r>
          </a:p>
          <a:p>
            <a:pPr lvl="1">
              <a:defRPr/>
            </a:pPr>
            <a:endParaRPr lang="en-US" dirty="0" smtClean="0"/>
          </a:p>
          <a:p>
            <a:pPr lvl="0">
              <a:defRPr/>
            </a:pPr>
            <a:r>
              <a:rPr lang="en-US" b="1" dirty="0" smtClean="0"/>
              <a:t>C</a:t>
            </a:r>
            <a:r>
              <a:rPr lang="en-US" b="1" dirty="0" smtClean="0"/>
              <a:t>ompanion </a:t>
            </a:r>
            <a:r>
              <a:rPr lang="en-US" b="1" dirty="0" smtClean="0"/>
              <a:t>cells </a:t>
            </a:r>
            <a:endParaRPr lang="en-US" b="1" dirty="0" smtClean="0"/>
          </a:p>
          <a:p>
            <a:pPr lvl="1">
              <a:defRPr/>
            </a:pPr>
            <a:r>
              <a:rPr lang="en-US" dirty="0" smtClean="0"/>
              <a:t>H</a:t>
            </a:r>
            <a:r>
              <a:rPr lang="en-US" dirty="0" smtClean="0"/>
              <a:t>ave dense cytoplasm with a large nucleus, many organelles (many mitochondria and </a:t>
            </a:r>
            <a:r>
              <a:rPr lang="en-US" dirty="0" err="1" smtClean="0"/>
              <a:t>ribosomes</a:t>
            </a:r>
            <a:r>
              <a:rPr lang="en-US" dirty="0" smtClean="0"/>
              <a:t>)</a:t>
            </a:r>
          </a:p>
          <a:p>
            <a:pPr lvl="1">
              <a:defRPr/>
            </a:pPr>
            <a:r>
              <a:rPr lang="en-US" dirty="0" smtClean="0"/>
              <a:t>Nucleus controls </a:t>
            </a:r>
            <a:r>
              <a:rPr lang="en-US" dirty="0" smtClean="0"/>
              <a:t>activities of sieve tube element. </a:t>
            </a:r>
            <a:endParaRPr lang="en-US" dirty="0" smtClean="0"/>
          </a:p>
          <a:p>
            <a:pPr lvl="1">
              <a:defRPr/>
            </a:pPr>
            <a:r>
              <a:rPr lang="en-US" dirty="0" err="1" smtClean="0"/>
              <a:t>Ribosomes</a:t>
            </a:r>
            <a:r>
              <a:rPr lang="en-US" dirty="0" smtClean="0"/>
              <a:t> allow </a:t>
            </a:r>
            <a:r>
              <a:rPr lang="en-US" dirty="0" smtClean="0"/>
              <a:t>production of enzymes and carriers. </a:t>
            </a:r>
            <a:endParaRPr lang="en-US" dirty="0" smtClean="0"/>
          </a:p>
          <a:p>
            <a:pPr lvl="1">
              <a:defRPr/>
            </a:pPr>
            <a:r>
              <a:rPr lang="en-US" dirty="0" smtClean="0"/>
              <a:t>Mitochondria produce </a:t>
            </a:r>
            <a:r>
              <a:rPr lang="en-US" dirty="0" smtClean="0"/>
              <a:t>ATP for active transport in sieve tube </a:t>
            </a:r>
            <a:r>
              <a:rPr lang="en-US" dirty="0" smtClean="0"/>
              <a:t>element</a:t>
            </a:r>
          </a:p>
          <a:p>
            <a:pPr lvl="1">
              <a:defRPr/>
            </a:pPr>
            <a:endParaRPr lang="en-US" b="1" dirty="0" smtClean="0"/>
          </a:p>
          <a:p>
            <a:pPr lvl="0">
              <a:defRPr/>
            </a:pPr>
            <a:r>
              <a:rPr lang="en-US" b="1" dirty="0" smtClean="0"/>
              <a:t>Phloem parenchyma </a:t>
            </a:r>
          </a:p>
          <a:p>
            <a:pPr lvl="1">
              <a:defRPr/>
            </a:pPr>
            <a:r>
              <a:rPr lang="en-US" dirty="0" smtClean="0"/>
              <a:t>Living cells with tin walls </a:t>
            </a:r>
          </a:p>
          <a:p>
            <a:pPr lvl="1">
              <a:defRPr/>
            </a:pPr>
            <a:r>
              <a:rPr lang="en-US" dirty="0" smtClean="0"/>
              <a:t>A</a:t>
            </a:r>
            <a:r>
              <a:rPr lang="en-US" dirty="0" smtClean="0"/>
              <a:t>ct as packing tissue between other cells</a:t>
            </a:r>
          </a:p>
          <a:p>
            <a:pPr lvl="1">
              <a:defRPr/>
            </a:pPr>
            <a:r>
              <a:rPr lang="en-US" dirty="0" smtClean="0"/>
              <a:t>Stores starch</a:t>
            </a:r>
          </a:p>
          <a:p>
            <a:pPr lvl="1">
              <a:buNone/>
              <a:defRPr/>
            </a:pPr>
            <a:endParaRPr lang="en-US" dirty="0" smtClean="0"/>
          </a:p>
          <a:p>
            <a:pPr>
              <a:defRPr/>
            </a:pPr>
            <a:r>
              <a:rPr lang="en-US" b="1" dirty="0" smtClean="0"/>
              <a:t>Phloem </a:t>
            </a:r>
            <a:r>
              <a:rPr lang="en-US" b="1" dirty="0" err="1" smtClean="0"/>
              <a:t>fibres</a:t>
            </a:r>
            <a:endParaRPr lang="en-US" b="1" dirty="0" smtClean="0"/>
          </a:p>
          <a:p>
            <a:pPr lvl="1">
              <a:defRPr/>
            </a:pPr>
            <a:r>
              <a:rPr lang="en-US" dirty="0" smtClean="0"/>
              <a:t>Elongated , tapered cells with thick walls for support</a:t>
            </a:r>
            <a:endParaRPr lang="en-US" dirty="0" smtClean="0"/>
          </a:p>
          <a:p>
            <a:pPr lvl="0">
              <a:defRPr/>
            </a:pPr>
            <a:endParaRPr lang="en-US" b="1" dirty="0" smtClean="0"/>
          </a:p>
        </p:txBody>
      </p:sp>
      <p:sp>
        <p:nvSpPr>
          <p:cNvPr id="2" name="Title 1"/>
          <p:cNvSpPr>
            <a:spLocks noGrp="1"/>
          </p:cNvSpPr>
          <p:nvPr>
            <p:ph type="title"/>
          </p:nvPr>
        </p:nvSpPr>
        <p:spPr>
          <a:xfrm>
            <a:off x="457200" y="0"/>
            <a:ext cx="7467600" cy="685800"/>
          </a:xfrm>
        </p:spPr>
        <p:txBody>
          <a:bodyPr>
            <a:normAutofit fontScale="90000"/>
          </a:bodyPr>
          <a:lstStyle/>
          <a:p>
            <a:r>
              <a:rPr lang="en-US" dirty="0" smtClean="0"/>
              <a:t>Phloem</a:t>
            </a:r>
            <a:endParaRPr lang="en-US" dirty="0"/>
          </a:p>
        </p:txBody>
      </p:sp>
      <p:pic>
        <p:nvPicPr>
          <p:cNvPr id="4" name="Picture 2" descr="http://www.great-lakes.net/teach/envt/flora/graphics/xylemLG.gif"/>
          <p:cNvPicPr>
            <a:picLocks noChangeAspect="1" noChangeArrowheads="1"/>
          </p:cNvPicPr>
          <p:nvPr/>
        </p:nvPicPr>
        <p:blipFill>
          <a:blip r:embed="rId2" cstate="print"/>
          <a:srcRect l="49222" r="-13483" b="6000"/>
          <a:stretch>
            <a:fillRect/>
          </a:stretch>
        </p:blipFill>
        <p:spPr bwMode="auto">
          <a:xfrm>
            <a:off x="6400800" y="152400"/>
            <a:ext cx="3048000" cy="3566809"/>
          </a:xfrm>
          <a:prstGeom prst="rect">
            <a:avLst/>
          </a:prstGeom>
          <a:noFill/>
        </p:spPr>
      </p:pic>
      <p:pic>
        <p:nvPicPr>
          <p:cNvPr id="37890" name="Picture 2" descr="http://theworldofplants.files.wordpress.com/2010/12/xylem1.gif?w=393&amp;h=357"/>
          <p:cNvPicPr>
            <a:picLocks noChangeAspect="1" noChangeArrowheads="1"/>
          </p:cNvPicPr>
          <p:nvPr/>
        </p:nvPicPr>
        <p:blipFill>
          <a:blip r:embed="rId3" cstate="print"/>
          <a:srcRect/>
          <a:stretch>
            <a:fillRect/>
          </a:stretch>
        </p:blipFill>
        <p:spPr bwMode="auto">
          <a:xfrm>
            <a:off x="5971776" y="3581401"/>
            <a:ext cx="3019824" cy="27432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4572000" cy="1143000"/>
          </a:xfrm>
        </p:spPr>
        <p:txBody>
          <a:bodyPr>
            <a:normAutofit fontScale="90000"/>
          </a:bodyPr>
          <a:lstStyle/>
          <a:p>
            <a:r>
              <a:rPr lang="en-US" dirty="0" smtClean="0"/>
              <a:t>What needs to be moved?</a:t>
            </a:r>
            <a:endParaRPr lang="en-US" dirty="0"/>
          </a:p>
        </p:txBody>
      </p:sp>
      <p:sp>
        <p:nvSpPr>
          <p:cNvPr id="8" name="Content Placeholder 1"/>
          <p:cNvSpPr txBox="1">
            <a:spLocks/>
          </p:cNvSpPr>
          <p:nvPr/>
        </p:nvSpPr>
        <p:spPr>
          <a:xfrm>
            <a:off x="457200" y="2133600"/>
            <a:ext cx="3962400" cy="3873691"/>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US" dirty="0" smtClean="0"/>
              <a:t>Water </a:t>
            </a:r>
          </a:p>
          <a:p>
            <a:r>
              <a:rPr lang="en-US" dirty="0" smtClean="0"/>
              <a:t>Sugar </a:t>
            </a:r>
          </a:p>
          <a:p>
            <a:endParaRPr lang="en-US" dirty="0"/>
          </a:p>
          <a:p>
            <a:pPr marL="109728" indent="0">
              <a:buNone/>
            </a:pPr>
            <a:endParaRPr lang="en-US" dirty="0"/>
          </a:p>
          <a:p>
            <a:r>
              <a:rPr lang="en-US" dirty="0" smtClean="0"/>
              <a:t>Diffusion is only good for short distances</a:t>
            </a:r>
            <a:endParaRPr lang="en-US" dirty="0"/>
          </a:p>
        </p:txBody>
      </p:sp>
      <p:pic>
        <p:nvPicPr>
          <p:cNvPr id="1536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24400" y="1233003"/>
            <a:ext cx="3857625" cy="4774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90909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632" y="0"/>
            <a:ext cx="8229600" cy="1143000"/>
          </a:xfrm>
        </p:spPr>
        <p:txBody>
          <a:bodyPr>
            <a:normAutofit fontScale="90000"/>
          </a:bodyPr>
          <a:lstStyle/>
          <a:p>
            <a:r>
              <a:rPr lang="en-US" dirty="0" smtClean="0"/>
              <a:t>Movement of water across the root</a:t>
            </a:r>
            <a:endParaRPr lang="en-US" dirty="0"/>
          </a:p>
        </p:txBody>
      </p:sp>
      <p:sp>
        <p:nvSpPr>
          <p:cNvPr id="4" name="Content Placeholder 2"/>
          <p:cNvSpPr txBox="1">
            <a:spLocks/>
          </p:cNvSpPr>
          <p:nvPr/>
        </p:nvSpPr>
        <p:spPr>
          <a:xfrm>
            <a:off x="228600" y="1066800"/>
            <a:ext cx="8458200" cy="2584970"/>
          </a:xfrm>
          <a:prstGeom prst="rect">
            <a:avLst/>
          </a:prstGeom>
        </p:spPr>
        <p:txBody>
          <a:bodyPr vert="horz" lIns="91440" tIns="45720" rIns="91440" bIns="45720" rtlCol="0">
            <a:normAutofit fontScale="925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Root hairs provide a large surface area for absorption</a:t>
            </a:r>
            <a:r>
              <a:rPr kumimoji="0" lang="en-US" sz="3200" b="0" i="0" u="none" strike="noStrike" kern="1200" cap="none" spc="0" normalizeH="0" noProof="0" dirty="0" smtClean="0">
                <a:ln>
                  <a:noFill/>
                </a:ln>
                <a:solidFill>
                  <a:schemeClr val="tx1"/>
                </a:solidFill>
                <a:effectLst/>
                <a:uLnTx/>
                <a:uFillTx/>
                <a:latin typeface="+mn-lt"/>
                <a:ea typeface="+mn-ea"/>
                <a:cs typeface="+mn-cs"/>
              </a:rPr>
              <a:t> and have </a:t>
            </a:r>
            <a:r>
              <a:rPr kumimoji="0" lang="en-US" sz="3200" b="0" i="0" u="none" strike="noStrike" kern="1200" cap="none" spc="0" normalizeH="0" noProof="0" dirty="0" err="1" smtClean="0">
                <a:ln>
                  <a:noFill/>
                </a:ln>
                <a:solidFill>
                  <a:schemeClr val="tx1"/>
                </a:solidFill>
                <a:effectLst/>
                <a:uLnTx/>
                <a:uFillTx/>
                <a:latin typeface="+mn-lt"/>
                <a:ea typeface="+mn-ea"/>
                <a:cs typeface="+mn-cs"/>
              </a:rPr>
              <a:t>permeabl</a:t>
            </a:r>
            <a:r>
              <a:rPr lang="en-US" sz="3200" dirty="0" smtClean="0"/>
              <a:t>e </a:t>
            </a:r>
            <a:r>
              <a:rPr kumimoji="0" lang="en-US" sz="3200" b="0" i="0" u="none" strike="noStrike" kern="1200" cap="none" spc="0" normalizeH="0" noProof="0" dirty="0" smtClean="0">
                <a:ln>
                  <a:noFill/>
                </a:ln>
                <a:solidFill>
                  <a:schemeClr val="tx1"/>
                </a:solidFill>
                <a:effectLst/>
                <a:uLnTx/>
                <a:uFillTx/>
                <a:latin typeface="+mn-lt"/>
                <a:ea typeface="+mn-ea"/>
                <a:cs typeface="+mn-cs"/>
              </a:rPr>
              <a:t>walls.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noProof="0" dirty="0" smtClean="0"/>
              <a:t>The solution of water and mineral salts moves down the water potential gradient into the root.</a:t>
            </a:r>
            <a:endParaRPr kumimoji="0" lang="en-US" sz="3200" b="0" i="0" u="none" strike="noStrike" kern="1200" cap="none" spc="0" normalizeH="0" noProof="0" dirty="0" smtClean="0">
              <a:ln>
                <a:noFill/>
              </a:ln>
              <a:solidFill>
                <a:schemeClr val="tx1"/>
              </a:solidFill>
              <a:effectLst/>
              <a:uLnTx/>
              <a:uFillTx/>
              <a:latin typeface="+mn-lt"/>
              <a:ea typeface="+mn-ea"/>
              <a:cs typeface="+mn-cs"/>
            </a:endParaRPr>
          </a:p>
        </p:txBody>
      </p:sp>
      <p:pic>
        <p:nvPicPr>
          <p:cNvPr id="5" name="Picture 4" descr="root_hair_cell"/>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r="51020"/>
          <a:stretch>
            <a:fillRect/>
          </a:stretch>
        </p:blipFill>
        <p:spPr bwMode="auto">
          <a:xfrm>
            <a:off x="5181600" y="3429000"/>
            <a:ext cx="3200400" cy="2362200"/>
          </a:xfrm>
          <a:prstGeom prst="rect">
            <a:avLst/>
          </a:prstGeom>
          <a:noFill/>
          <a:ln>
            <a:noFill/>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19200"/>
            <a:ext cx="8229600" cy="4525963"/>
          </a:xfrm>
        </p:spPr>
        <p:txBody>
          <a:bodyPr/>
          <a:lstStyle/>
          <a:p>
            <a:pPr marL="342900" lvl="0" indent="-342900">
              <a:spcBef>
                <a:spcPct val="20000"/>
              </a:spcBef>
              <a:buClrTx/>
              <a:buSzTx/>
              <a:buFont typeface="Arial" pitchFamily="34" charset="0"/>
              <a:buChar char="•"/>
              <a:defRPr/>
            </a:pPr>
            <a:r>
              <a:rPr lang="en-US" sz="3200" dirty="0" smtClean="0"/>
              <a:t>Once in the cells, there </a:t>
            </a:r>
            <a:r>
              <a:rPr lang="en-US" sz="3200" dirty="0"/>
              <a:t>are 3 possible </a:t>
            </a:r>
            <a:r>
              <a:rPr lang="en-US" sz="3200" dirty="0" smtClean="0"/>
              <a:t>pathways for water:</a:t>
            </a:r>
            <a:endParaRPr lang="en-US" sz="3200" dirty="0"/>
          </a:p>
          <a:p>
            <a:pPr marL="971550" lvl="1" indent="-514350">
              <a:spcBef>
                <a:spcPct val="20000"/>
              </a:spcBef>
              <a:buFont typeface="+mj-lt"/>
              <a:buAutoNum type="alphaUcPeriod"/>
              <a:defRPr/>
            </a:pPr>
            <a:r>
              <a:rPr lang="en-US" sz="3200" dirty="0" err="1" smtClean="0"/>
              <a:t>Apoplast</a:t>
            </a:r>
            <a:endParaRPr lang="en-US" sz="3200" dirty="0" smtClean="0"/>
          </a:p>
          <a:p>
            <a:pPr marL="971550" lvl="1" indent="-514350">
              <a:spcBef>
                <a:spcPct val="20000"/>
              </a:spcBef>
              <a:buFont typeface="+mj-lt"/>
              <a:buAutoNum type="alphaUcPeriod"/>
              <a:defRPr/>
            </a:pPr>
            <a:r>
              <a:rPr lang="en-US" sz="3200" dirty="0" err="1" smtClean="0"/>
              <a:t>Symplast</a:t>
            </a:r>
            <a:endParaRPr lang="en-US" sz="3200" dirty="0"/>
          </a:p>
          <a:p>
            <a:pPr marL="971550" lvl="1" indent="-514350">
              <a:spcBef>
                <a:spcPct val="20000"/>
              </a:spcBef>
              <a:buFont typeface="+mj-lt"/>
              <a:buAutoNum type="alphaUcPeriod"/>
              <a:defRPr/>
            </a:pPr>
            <a:r>
              <a:rPr lang="en-US" sz="3200" dirty="0" smtClean="0"/>
              <a:t>Vacuolar</a:t>
            </a:r>
            <a:endParaRPr lang="en-US" sz="3200" dirty="0"/>
          </a:p>
          <a:p>
            <a:endParaRPr lang="en-US" dirty="0"/>
          </a:p>
        </p:txBody>
      </p:sp>
      <p:sp>
        <p:nvSpPr>
          <p:cNvPr id="3" name="Title 2"/>
          <p:cNvSpPr>
            <a:spLocks noGrp="1"/>
          </p:cNvSpPr>
          <p:nvPr>
            <p:ph type="title"/>
          </p:nvPr>
        </p:nvSpPr>
        <p:spPr/>
        <p:txBody>
          <a:bodyPr/>
          <a:lstStyle/>
          <a:p>
            <a:r>
              <a:rPr lang="en-US" dirty="0" smtClean="0"/>
              <a:t>3 pathways</a:t>
            </a:r>
            <a:endParaRPr lang="en-US" dirty="0"/>
          </a:p>
        </p:txBody>
      </p:sp>
      <p:pic>
        <p:nvPicPr>
          <p:cNvPr id="8" name="Picture 7"/>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5486400" y="1981200"/>
            <a:ext cx="2667000" cy="4191000"/>
          </a:xfrm>
          <a:prstGeom prst="rect">
            <a:avLst/>
          </a:prstGeom>
          <a:noFill/>
        </p:spPr>
      </p:pic>
    </p:spTree>
    <p:extLst>
      <p:ext uri="{BB962C8B-B14F-4D97-AF65-F5344CB8AC3E}">
        <p14:creationId xmlns:p14="http://schemas.microsoft.com/office/powerpoint/2010/main" xmlns="" val="13194082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42" name="Picture 6" descr="http://www.78steps.com/plasma-membrane/images/3342_921_1439-mineral-ions-plasma.jpg"/>
          <p:cNvPicPr>
            <a:picLocks noChangeAspect="1" noChangeArrowheads="1"/>
          </p:cNvPicPr>
          <p:nvPr/>
        </p:nvPicPr>
        <p:blipFill>
          <a:blip r:embed="rId2" cstate="print"/>
          <a:srcRect/>
          <a:stretch>
            <a:fillRect/>
          </a:stretch>
        </p:blipFill>
        <p:spPr bwMode="auto">
          <a:xfrm>
            <a:off x="4419600" y="3575678"/>
            <a:ext cx="4724400" cy="3158497"/>
          </a:xfrm>
          <a:prstGeom prst="rect">
            <a:avLst/>
          </a:prstGeom>
          <a:noFill/>
        </p:spPr>
      </p:pic>
      <p:sp>
        <p:nvSpPr>
          <p:cNvPr id="2" name="Content Placeholder 1"/>
          <p:cNvSpPr>
            <a:spLocks noGrp="1"/>
          </p:cNvSpPr>
          <p:nvPr>
            <p:ph idx="1"/>
          </p:nvPr>
        </p:nvSpPr>
        <p:spPr>
          <a:xfrm>
            <a:off x="457200" y="838201"/>
            <a:ext cx="8229600" cy="3124199"/>
          </a:xfrm>
        </p:spPr>
        <p:txBody>
          <a:bodyPr>
            <a:normAutofit fontScale="92500" lnSpcReduction="20000"/>
          </a:bodyPr>
          <a:lstStyle/>
          <a:p>
            <a:pPr marL="342900" lvl="0" indent="-342900">
              <a:spcBef>
                <a:spcPct val="20000"/>
              </a:spcBef>
              <a:buClrTx/>
              <a:buSzTx/>
              <a:buFont typeface="Arial" pitchFamily="34" charset="0"/>
              <a:buChar char="•"/>
              <a:defRPr/>
            </a:pPr>
            <a:r>
              <a:rPr lang="en-US" sz="2800" dirty="0" smtClean="0"/>
              <a:t>Water travels through the cells </a:t>
            </a:r>
            <a:r>
              <a:rPr lang="en-US" sz="2800" dirty="0" smtClean="0"/>
              <a:t>walls</a:t>
            </a:r>
          </a:p>
          <a:p>
            <a:pPr marL="342900" lvl="0" indent="-342900">
              <a:spcBef>
                <a:spcPct val="20000"/>
              </a:spcBef>
              <a:buClrTx/>
              <a:buSzTx/>
              <a:buFont typeface="Arial" pitchFamily="34" charset="0"/>
              <a:buChar char="•"/>
              <a:defRPr/>
            </a:pPr>
            <a:r>
              <a:rPr lang="en-US" sz="2800" dirty="0" smtClean="0"/>
              <a:t>This is the main route as it has the least resistance</a:t>
            </a:r>
            <a:endParaRPr lang="en-US" sz="2800" dirty="0" smtClean="0"/>
          </a:p>
          <a:p>
            <a:pPr marL="342900" lvl="0" indent="-342900">
              <a:spcBef>
                <a:spcPct val="20000"/>
              </a:spcBef>
              <a:buClrTx/>
              <a:buSzTx/>
              <a:buFont typeface="Arial" pitchFamily="34" charset="0"/>
              <a:buChar char="•"/>
              <a:defRPr/>
            </a:pPr>
            <a:r>
              <a:rPr lang="en-US" sz="2800" dirty="0" smtClean="0"/>
              <a:t>This route </a:t>
            </a:r>
            <a:r>
              <a:rPr lang="en-US" sz="2800" dirty="0"/>
              <a:t>is blocked by </a:t>
            </a:r>
            <a:r>
              <a:rPr lang="en-US" sz="2800" b="1" dirty="0" smtClean="0"/>
              <a:t>at the endodermis</a:t>
            </a:r>
            <a:r>
              <a:rPr lang="en-US" sz="2800" dirty="0" smtClean="0"/>
              <a:t> </a:t>
            </a:r>
            <a:r>
              <a:rPr lang="en-US" sz="2800" dirty="0" smtClean="0"/>
              <a:t>by the </a:t>
            </a:r>
            <a:r>
              <a:rPr lang="en-US" sz="2800" b="1" dirty="0" err="1" smtClean="0"/>
              <a:t>Casparian</a:t>
            </a:r>
            <a:r>
              <a:rPr lang="en-US" sz="2800" dirty="0" smtClean="0"/>
              <a:t> </a:t>
            </a:r>
            <a:r>
              <a:rPr lang="en-US" sz="2800" dirty="0"/>
              <a:t>band made of water-proof </a:t>
            </a:r>
            <a:r>
              <a:rPr lang="en-US" sz="2800" b="1" dirty="0" err="1" smtClean="0"/>
              <a:t>suberin</a:t>
            </a:r>
            <a:endParaRPr lang="en-US" sz="2800" b="1" dirty="0"/>
          </a:p>
          <a:p>
            <a:pPr marL="342900" lvl="0" indent="-342900">
              <a:spcBef>
                <a:spcPct val="20000"/>
              </a:spcBef>
              <a:buClrTx/>
              <a:buSzTx/>
              <a:buFont typeface="Arial" pitchFamily="34" charset="0"/>
              <a:buChar char="•"/>
              <a:defRPr/>
            </a:pPr>
            <a:r>
              <a:rPr lang="en-US" sz="2800" dirty="0" smtClean="0"/>
              <a:t>Water </a:t>
            </a:r>
            <a:r>
              <a:rPr lang="en-US" sz="2800" dirty="0" smtClean="0"/>
              <a:t>must pass </a:t>
            </a:r>
            <a:r>
              <a:rPr lang="en-US" sz="2800" dirty="0"/>
              <a:t>across the plasma membrane and continues along the </a:t>
            </a:r>
            <a:r>
              <a:rPr lang="en-US" sz="2800" dirty="0" err="1"/>
              <a:t>symplast</a:t>
            </a:r>
            <a:r>
              <a:rPr lang="en-US" sz="2800" dirty="0"/>
              <a:t> route</a:t>
            </a:r>
          </a:p>
          <a:p>
            <a:endParaRPr lang="en-US" dirty="0"/>
          </a:p>
        </p:txBody>
      </p:sp>
      <p:sp>
        <p:nvSpPr>
          <p:cNvPr id="3" name="Title 2"/>
          <p:cNvSpPr>
            <a:spLocks noGrp="1"/>
          </p:cNvSpPr>
          <p:nvPr>
            <p:ph type="title"/>
          </p:nvPr>
        </p:nvSpPr>
        <p:spPr>
          <a:xfrm>
            <a:off x="457200" y="274638"/>
            <a:ext cx="8229600" cy="715962"/>
          </a:xfrm>
        </p:spPr>
        <p:txBody>
          <a:bodyPr>
            <a:normAutofit fontScale="90000"/>
          </a:bodyPr>
          <a:lstStyle/>
          <a:p>
            <a:r>
              <a:rPr lang="en-US" dirty="0" err="1" smtClean="0"/>
              <a:t>Apoplast</a:t>
            </a:r>
            <a:r>
              <a:rPr lang="en-US" dirty="0" smtClean="0"/>
              <a:t> Pathway</a:t>
            </a:r>
            <a:endParaRPr lang="en-US" dirty="0"/>
          </a:p>
        </p:txBody>
      </p:sp>
      <p:pic>
        <p:nvPicPr>
          <p:cNvPr id="142340" name="Picture 4" descr="http://www.bcb.uwc.ac.za/ecotree/root/images/Endodermis.GIF"/>
          <p:cNvPicPr>
            <a:picLocks noChangeAspect="1" noChangeArrowheads="1"/>
          </p:cNvPicPr>
          <p:nvPr/>
        </p:nvPicPr>
        <p:blipFill>
          <a:blip r:embed="rId3" cstate="print"/>
          <a:srcRect/>
          <a:stretch>
            <a:fillRect/>
          </a:stretch>
        </p:blipFill>
        <p:spPr bwMode="auto">
          <a:xfrm>
            <a:off x="1676400" y="5019260"/>
            <a:ext cx="2819400" cy="1838740"/>
          </a:xfrm>
          <a:prstGeom prst="rect">
            <a:avLst/>
          </a:prstGeom>
          <a:noFill/>
        </p:spPr>
      </p:pic>
      <p:pic>
        <p:nvPicPr>
          <p:cNvPr id="142344" name="Picture 8" descr="http://2.bp.blogspot.com/-WdiFed8wH3s/TiJlEP8hwdI/AAAAAAAABEc/UV4MoWD7xTs/s400/gb110706_blocking_apoplast_in_endodermal_cell350.jpg"/>
          <p:cNvPicPr>
            <a:picLocks noChangeAspect="1" noChangeArrowheads="1"/>
          </p:cNvPicPr>
          <p:nvPr/>
        </p:nvPicPr>
        <p:blipFill>
          <a:blip r:embed="rId4" cstate="print"/>
          <a:srcRect l="9143" t="8054" r="17714" b="30201"/>
          <a:stretch>
            <a:fillRect/>
          </a:stretch>
        </p:blipFill>
        <p:spPr bwMode="auto">
          <a:xfrm>
            <a:off x="0" y="3657600"/>
            <a:ext cx="2438400" cy="1752600"/>
          </a:xfrm>
          <a:prstGeom prst="rect">
            <a:avLst/>
          </a:prstGeom>
          <a:noFill/>
        </p:spPr>
      </p:pic>
    </p:spTree>
    <p:extLst>
      <p:ext uri="{BB962C8B-B14F-4D97-AF65-F5344CB8AC3E}">
        <p14:creationId xmlns:p14="http://schemas.microsoft.com/office/powerpoint/2010/main" xmlns="" val="649027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Water </a:t>
            </a:r>
            <a:r>
              <a:rPr lang="en-US" dirty="0" smtClean="0"/>
              <a:t>enter the cells (by osmosis) and then travels </a:t>
            </a:r>
            <a:r>
              <a:rPr lang="en-US" dirty="0" smtClean="0"/>
              <a:t>through the cytoplasm and </a:t>
            </a:r>
            <a:r>
              <a:rPr lang="en-US" dirty="0" err="1" smtClean="0"/>
              <a:t>plasmodesmata</a:t>
            </a:r>
            <a:endParaRPr lang="en-US" dirty="0"/>
          </a:p>
        </p:txBody>
      </p:sp>
      <p:sp>
        <p:nvSpPr>
          <p:cNvPr id="3" name="Title 2"/>
          <p:cNvSpPr>
            <a:spLocks noGrp="1"/>
          </p:cNvSpPr>
          <p:nvPr>
            <p:ph type="title"/>
          </p:nvPr>
        </p:nvSpPr>
        <p:spPr/>
        <p:txBody>
          <a:bodyPr/>
          <a:lstStyle/>
          <a:p>
            <a:r>
              <a:rPr lang="en-US" dirty="0" err="1" smtClean="0"/>
              <a:t>Symplast</a:t>
            </a:r>
            <a:r>
              <a:rPr lang="en-US" dirty="0" smtClean="0"/>
              <a:t> Pathway</a:t>
            </a:r>
            <a:endParaRPr lang="en-US" dirty="0"/>
          </a:p>
        </p:txBody>
      </p:sp>
      <p:pic>
        <p:nvPicPr>
          <p:cNvPr id="28676" name="Picture 4" descr="http://3.bp.blogspot.com/_vgPvhHSRhhQ/TAoK9Tvh-JI/AAAAAAAAAAk/5q2Dx961ym4/s1600/water+uptake.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76400" y="2667000"/>
            <a:ext cx="6414077" cy="3124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285197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en-US" sz="2400" dirty="0"/>
              <a:t>Water can also travel through the cell vacuoles (the vacuolar pathway</a:t>
            </a:r>
            <a:r>
              <a:rPr lang="en-US" sz="2400" dirty="0" smtClean="0"/>
              <a:t>)</a:t>
            </a:r>
          </a:p>
          <a:p>
            <a:pPr lvl="0"/>
            <a:r>
              <a:rPr lang="en-US" sz="2400" dirty="0" smtClean="0"/>
              <a:t>Not a main pathway</a:t>
            </a:r>
            <a:endParaRPr lang="en-US" sz="2400" dirty="0"/>
          </a:p>
          <a:p>
            <a:endParaRPr lang="en-US" dirty="0"/>
          </a:p>
        </p:txBody>
      </p:sp>
      <p:sp>
        <p:nvSpPr>
          <p:cNvPr id="3" name="Title 2"/>
          <p:cNvSpPr>
            <a:spLocks noGrp="1"/>
          </p:cNvSpPr>
          <p:nvPr>
            <p:ph type="title"/>
          </p:nvPr>
        </p:nvSpPr>
        <p:spPr/>
        <p:txBody>
          <a:bodyPr/>
          <a:lstStyle/>
          <a:p>
            <a:r>
              <a:rPr lang="en-US" dirty="0" smtClean="0"/>
              <a:t>Vacuolar Pathway</a:t>
            </a:r>
            <a:endParaRPr lang="en-US" dirty="0"/>
          </a:p>
        </p:txBody>
      </p:sp>
      <p:pic>
        <p:nvPicPr>
          <p:cNvPr id="134146" name="Picture 2" descr="http://1.bp.blogspot.com/-c8vL-yckjCI/TiAKTvG8fVI/AAAAAAAABDU/5aYBubcpF9s/s1600/gb110706_3_water_routes.jpg"/>
          <p:cNvPicPr>
            <a:picLocks noChangeAspect="1" noChangeArrowheads="1"/>
          </p:cNvPicPr>
          <p:nvPr/>
        </p:nvPicPr>
        <p:blipFill>
          <a:blip r:embed="rId2" cstate="print"/>
          <a:srcRect/>
          <a:stretch>
            <a:fillRect/>
          </a:stretch>
        </p:blipFill>
        <p:spPr bwMode="auto">
          <a:xfrm>
            <a:off x="4038600" y="2057400"/>
            <a:ext cx="4753069" cy="4114800"/>
          </a:xfrm>
          <a:prstGeom prst="rect">
            <a:avLst/>
          </a:prstGeom>
          <a:noFill/>
        </p:spPr>
      </p:pic>
    </p:spTree>
    <p:extLst>
      <p:ext uri="{BB962C8B-B14F-4D97-AF65-F5344CB8AC3E}">
        <p14:creationId xmlns:p14="http://schemas.microsoft.com/office/powerpoint/2010/main" xmlns="" val="635792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2971800"/>
          </a:xfrm>
        </p:spPr>
        <p:txBody>
          <a:bodyPr>
            <a:normAutofit fontScale="92500"/>
          </a:bodyPr>
          <a:lstStyle/>
          <a:p>
            <a:pPr lvl="0">
              <a:defRPr/>
            </a:pPr>
            <a:r>
              <a:rPr lang="en-US" dirty="0" smtClean="0"/>
              <a:t>At </a:t>
            </a:r>
            <a:r>
              <a:rPr lang="en-US" dirty="0"/>
              <a:t>the endodermis ions </a:t>
            </a:r>
            <a:r>
              <a:rPr lang="en-US" dirty="0" smtClean="0"/>
              <a:t>are actively </a:t>
            </a:r>
            <a:r>
              <a:rPr lang="en-US" dirty="0"/>
              <a:t>taken up </a:t>
            </a:r>
            <a:r>
              <a:rPr lang="en-US" dirty="0" smtClean="0"/>
              <a:t>into the xylem (to </a:t>
            </a:r>
            <a:r>
              <a:rPr lang="en-US" dirty="0"/>
              <a:t>by-pass the </a:t>
            </a:r>
            <a:r>
              <a:rPr lang="en-US" dirty="0" err="1" smtClean="0"/>
              <a:t>Casparian</a:t>
            </a:r>
            <a:r>
              <a:rPr lang="en-US" dirty="0" smtClean="0"/>
              <a:t> band)</a:t>
            </a:r>
            <a:endParaRPr lang="en-US" dirty="0"/>
          </a:p>
          <a:p>
            <a:pPr lvl="0">
              <a:defRPr/>
            </a:pPr>
            <a:r>
              <a:rPr lang="en-US" dirty="0" smtClean="0"/>
              <a:t>This </a:t>
            </a:r>
            <a:r>
              <a:rPr lang="en-US" dirty="0"/>
              <a:t>lowers the water potential in the xylem, causing water to be </a:t>
            </a:r>
            <a:r>
              <a:rPr lang="en-US" dirty="0" smtClean="0"/>
              <a:t>drawn through </a:t>
            </a:r>
            <a:r>
              <a:rPr lang="en-US"/>
              <a:t>the </a:t>
            </a:r>
            <a:r>
              <a:rPr lang="en-US" smtClean="0"/>
              <a:t>endodermis</a:t>
            </a:r>
            <a:endParaRPr lang="en-US" dirty="0"/>
          </a:p>
          <a:p>
            <a:pPr lvl="0">
              <a:defRPr/>
            </a:pPr>
            <a:r>
              <a:rPr lang="en-US" dirty="0" smtClean="0"/>
              <a:t>This </a:t>
            </a:r>
            <a:r>
              <a:rPr lang="en-US" dirty="0"/>
              <a:t>produces a positive hydrostatic pressure inside the xylem, forcing </a:t>
            </a:r>
            <a:r>
              <a:rPr lang="en-US" dirty="0" smtClean="0"/>
              <a:t>water upwards </a:t>
            </a:r>
          </a:p>
          <a:p>
            <a:pPr lvl="0">
              <a:buNone/>
              <a:defRPr/>
            </a:pPr>
            <a:endParaRPr lang="en-US" dirty="0"/>
          </a:p>
        </p:txBody>
      </p:sp>
      <p:sp>
        <p:nvSpPr>
          <p:cNvPr id="2" name="Title 1"/>
          <p:cNvSpPr>
            <a:spLocks noGrp="1"/>
          </p:cNvSpPr>
          <p:nvPr>
            <p:ph type="title"/>
          </p:nvPr>
        </p:nvSpPr>
        <p:spPr/>
        <p:txBody>
          <a:bodyPr/>
          <a:lstStyle/>
          <a:p>
            <a:r>
              <a:rPr lang="en-US" dirty="0" smtClean="0"/>
              <a:t>Root Pressure</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4267200" cy="5333999"/>
          </a:xfrm>
        </p:spPr>
        <p:txBody>
          <a:bodyPr>
            <a:normAutofit fontScale="85000" lnSpcReduction="20000"/>
          </a:bodyPr>
          <a:lstStyle/>
          <a:p>
            <a:pPr lvl="0">
              <a:defRPr/>
            </a:pPr>
            <a:r>
              <a:rPr lang="en-US" dirty="0" smtClean="0"/>
              <a:t>The </a:t>
            </a:r>
            <a:r>
              <a:rPr lang="en-US" dirty="0"/>
              <a:t>mass flow hypothesis suggests that there is a passive flow of </a:t>
            </a:r>
            <a:r>
              <a:rPr lang="en-US" dirty="0" smtClean="0"/>
              <a:t>sucrose from </a:t>
            </a:r>
            <a:r>
              <a:rPr lang="en-US" dirty="0"/>
              <a:t>source to </a:t>
            </a:r>
            <a:r>
              <a:rPr lang="en-US" dirty="0" smtClean="0"/>
              <a:t>sink</a:t>
            </a:r>
          </a:p>
          <a:p>
            <a:pPr>
              <a:defRPr/>
            </a:pPr>
            <a:r>
              <a:rPr lang="en-US" b="1" dirty="0" smtClean="0"/>
              <a:t>Source</a:t>
            </a:r>
            <a:r>
              <a:rPr lang="en-US" dirty="0" smtClean="0"/>
              <a:t>= leaves are a source of sugars</a:t>
            </a:r>
          </a:p>
          <a:p>
            <a:pPr>
              <a:defRPr/>
            </a:pPr>
            <a:r>
              <a:rPr lang="en-US" b="1" dirty="0" smtClean="0"/>
              <a:t>Sink</a:t>
            </a:r>
            <a:r>
              <a:rPr lang="en-US" dirty="0" smtClean="0"/>
              <a:t> = growing tissues</a:t>
            </a:r>
            <a:endParaRPr lang="en-US" dirty="0"/>
          </a:p>
          <a:p>
            <a:pPr lvl="0">
              <a:defRPr/>
            </a:pPr>
            <a:r>
              <a:rPr lang="en-US" dirty="0" smtClean="0"/>
              <a:t>does </a:t>
            </a:r>
            <a:r>
              <a:rPr lang="en-US" dirty="0"/>
              <a:t>not account for all observations such </a:t>
            </a:r>
            <a:r>
              <a:rPr lang="en-US" dirty="0" smtClean="0"/>
              <a:t>as movement </a:t>
            </a:r>
            <a:r>
              <a:rPr lang="en-US" dirty="0"/>
              <a:t>in opposite directions at the same time and at different </a:t>
            </a:r>
            <a:r>
              <a:rPr lang="en-US" dirty="0" smtClean="0"/>
              <a:t>rates</a:t>
            </a:r>
            <a:endParaRPr lang="en-US" dirty="0"/>
          </a:p>
          <a:p>
            <a:pPr lvl="0">
              <a:defRPr/>
            </a:pPr>
            <a:r>
              <a:rPr lang="en-US" dirty="0" smtClean="0"/>
              <a:t>Other </a:t>
            </a:r>
            <a:r>
              <a:rPr lang="en-US" dirty="0"/>
              <a:t>hypotheses have been proposed; including diffusion and </a:t>
            </a:r>
            <a:r>
              <a:rPr lang="en-US" dirty="0" err="1" smtClean="0"/>
              <a:t>cytoplasmic</a:t>
            </a:r>
            <a:r>
              <a:rPr lang="en-US" dirty="0" smtClean="0"/>
              <a:t> streaming</a:t>
            </a:r>
            <a:endParaRPr lang="en-US" dirty="0"/>
          </a:p>
        </p:txBody>
      </p:sp>
      <p:sp>
        <p:nvSpPr>
          <p:cNvPr id="2" name="Title 1"/>
          <p:cNvSpPr>
            <a:spLocks noGrp="1"/>
          </p:cNvSpPr>
          <p:nvPr>
            <p:ph type="title"/>
          </p:nvPr>
        </p:nvSpPr>
        <p:spPr>
          <a:xfrm>
            <a:off x="533400" y="0"/>
            <a:ext cx="8229600" cy="1143000"/>
          </a:xfrm>
        </p:spPr>
        <p:txBody>
          <a:bodyPr/>
          <a:lstStyle/>
          <a:p>
            <a:r>
              <a:rPr lang="en-US" dirty="0" smtClean="0"/>
              <a:t>Mass Flow (</a:t>
            </a:r>
            <a:r>
              <a:rPr lang="en-US" dirty="0" err="1" smtClean="0"/>
              <a:t>translocaiton</a:t>
            </a:r>
            <a:r>
              <a:rPr lang="en-US" dirty="0" smtClean="0"/>
              <a:t>)</a:t>
            </a:r>
            <a:endParaRPr lang="en-US" dirty="0"/>
          </a:p>
        </p:txBody>
      </p:sp>
      <p:pic>
        <p:nvPicPr>
          <p:cNvPr id="40962" name="Picture 2" descr="http://home.earthlink.net/~dayvdanls/pressureflow.gif"/>
          <p:cNvPicPr>
            <a:picLocks noChangeAspect="1" noChangeArrowheads="1"/>
          </p:cNvPicPr>
          <p:nvPr/>
        </p:nvPicPr>
        <p:blipFill>
          <a:blip r:embed="rId2" cstate="print"/>
          <a:srcRect/>
          <a:stretch>
            <a:fillRect/>
          </a:stretch>
        </p:blipFill>
        <p:spPr bwMode="auto">
          <a:xfrm>
            <a:off x="4724400" y="1143000"/>
            <a:ext cx="4283179" cy="50292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defRPr/>
            </a:pPr>
            <a:r>
              <a:rPr lang="en-US" dirty="0" smtClean="0"/>
              <a:t>water </a:t>
            </a:r>
            <a:r>
              <a:rPr lang="en-US" dirty="0"/>
              <a:t>column in the xylem is held up by cohesion between water molecules and the adhesion between the water molecules and the hydrophilic lining of the xylem vessels</a:t>
            </a:r>
          </a:p>
          <a:p>
            <a:endParaRPr lang="en-US" dirty="0"/>
          </a:p>
        </p:txBody>
      </p:sp>
      <p:sp>
        <p:nvSpPr>
          <p:cNvPr id="3" name="Title 2"/>
          <p:cNvSpPr>
            <a:spLocks noGrp="1"/>
          </p:cNvSpPr>
          <p:nvPr>
            <p:ph type="title"/>
          </p:nvPr>
        </p:nvSpPr>
        <p:spPr/>
        <p:txBody>
          <a:bodyPr/>
          <a:lstStyle/>
          <a:p>
            <a:r>
              <a:rPr lang="en-US" dirty="0" smtClean="0"/>
              <a:t>Xylem</a:t>
            </a:r>
            <a:endParaRPr lang="en-US" dirty="0"/>
          </a:p>
        </p:txBody>
      </p:sp>
    </p:spTree>
    <p:extLst>
      <p:ext uri="{BB962C8B-B14F-4D97-AF65-F5344CB8AC3E}">
        <p14:creationId xmlns:p14="http://schemas.microsoft.com/office/powerpoint/2010/main" xmlns="" val="3756651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3810000" cy="4343399"/>
          </a:xfrm>
        </p:spPr>
        <p:txBody>
          <a:bodyPr>
            <a:normAutofit fontScale="85000" lnSpcReduction="10000"/>
          </a:bodyPr>
          <a:lstStyle/>
          <a:p>
            <a:pPr lvl="0">
              <a:defRPr/>
            </a:pPr>
            <a:r>
              <a:rPr lang="en-US" dirty="0" smtClean="0"/>
              <a:t>is </a:t>
            </a:r>
            <a:r>
              <a:rPr lang="en-US" dirty="0"/>
              <a:t>the loss of water from the leaves which gives rise to </a:t>
            </a:r>
            <a:r>
              <a:rPr lang="en-US" dirty="0" smtClean="0"/>
              <a:t>the transpiration stream</a:t>
            </a:r>
          </a:p>
          <a:p>
            <a:pPr lvl="0">
              <a:defRPr/>
            </a:pPr>
            <a:r>
              <a:rPr lang="en-US" b="1" dirty="0" smtClean="0"/>
              <a:t>Cohesion-tension theory </a:t>
            </a:r>
          </a:p>
          <a:p>
            <a:pPr lvl="1">
              <a:defRPr/>
            </a:pPr>
            <a:r>
              <a:rPr lang="en-US" dirty="0" smtClean="0"/>
              <a:t>Cohesion= water molecules have a strong  attracted to each other</a:t>
            </a:r>
          </a:p>
          <a:p>
            <a:pPr lvl="1">
              <a:defRPr/>
            </a:pPr>
            <a:r>
              <a:rPr lang="en-US" dirty="0" smtClean="0"/>
              <a:t>Tension= as water evaporates at leaf this creates a tension (pull) of the water column up the xylem</a:t>
            </a:r>
            <a:endParaRPr lang="en-US" dirty="0"/>
          </a:p>
          <a:p>
            <a:endParaRPr lang="en-US" dirty="0"/>
          </a:p>
        </p:txBody>
      </p:sp>
      <p:sp>
        <p:nvSpPr>
          <p:cNvPr id="2" name="Title 1"/>
          <p:cNvSpPr>
            <a:spLocks noGrp="1"/>
          </p:cNvSpPr>
          <p:nvPr>
            <p:ph type="title"/>
          </p:nvPr>
        </p:nvSpPr>
        <p:spPr/>
        <p:txBody>
          <a:bodyPr/>
          <a:lstStyle/>
          <a:p>
            <a:r>
              <a:rPr lang="en-US" dirty="0" smtClean="0"/>
              <a:t>Transpiration</a:t>
            </a:r>
            <a:endParaRPr lang="en-US" dirty="0"/>
          </a:p>
        </p:txBody>
      </p:sp>
      <p:pic>
        <p:nvPicPr>
          <p:cNvPr id="34818" name="Picture 2" descr="http://images.yourdictionary.com/images/science/AStransp.jpg"/>
          <p:cNvPicPr>
            <a:picLocks noChangeAspect="1" noChangeArrowheads="1"/>
          </p:cNvPicPr>
          <p:nvPr/>
        </p:nvPicPr>
        <p:blipFill>
          <a:blip r:embed="rId2" cstate="print"/>
          <a:srcRect/>
          <a:stretch>
            <a:fillRect/>
          </a:stretch>
        </p:blipFill>
        <p:spPr bwMode="auto">
          <a:xfrm>
            <a:off x="4343400" y="1524000"/>
            <a:ext cx="4600575" cy="4105275"/>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1"/>
            <a:ext cx="8229600" cy="2895600"/>
          </a:xfrm>
        </p:spPr>
        <p:txBody>
          <a:bodyPr>
            <a:normAutofit fontScale="92500" lnSpcReduction="10000"/>
          </a:bodyPr>
          <a:lstStyle/>
          <a:p>
            <a:pPr lvl="0">
              <a:defRPr/>
            </a:pPr>
            <a:r>
              <a:rPr lang="en-US" dirty="0" smtClean="0"/>
              <a:t>water </a:t>
            </a:r>
            <a:r>
              <a:rPr lang="en-US" dirty="0"/>
              <a:t>lily, live with their roots submerged in the mud at </a:t>
            </a:r>
            <a:r>
              <a:rPr lang="en-US" dirty="0" smtClean="0"/>
              <a:t>the bottom </a:t>
            </a:r>
            <a:r>
              <a:rPr lang="en-US" dirty="0"/>
              <a:t>of a pond and have floating leaves on the </a:t>
            </a:r>
            <a:r>
              <a:rPr lang="en-US" dirty="0" smtClean="0"/>
              <a:t>surface </a:t>
            </a:r>
          </a:p>
          <a:p>
            <a:pPr lvl="0">
              <a:defRPr/>
            </a:pPr>
            <a:r>
              <a:rPr lang="en-US" dirty="0" smtClean="0"/>
              <a:t>Hydrophytes </a:t>
            </a:r>
            <a:r>
              <a:rPr lang="en-US" dirty="0"/>
              <a:t>have little need for support or transport tissues, have little or </a:t>
            </a:r>
            <a:r>
              <a:rPr lang="en-US" dirty="0" smtClean="0"/>
              <a:t>no cuticle </a:t>
            </a:r>
            <a:r>
              <a:rPr lang="en-US" dirty="0"/>
              <a:t>and stomata only on the upper surface of their leaves. There are </a:t>
            </a:r>
            <a:r>
              <a:rPr lang="en-US" dirty="0" smtClean="0"/>
              <a:t>large air </a:t>
            </a:r>
            <a:r>
              <a:rPr lang="en-US" dirty="0"/>
              <a:t>spaces present in both stem and leaf </a:t>
            </a:r>
            <a:r>
              <a:rPr lang="en-US" dirty="0" smtClean="0"/>
              <a:t>tissue</a:t>
            </a:r>
            <a:endParaRPr lang="en-US" dirty="0"/>
          </a:p>
          <a:p>
            <a:endParaRPr lang="en-US" dirty="0"/>
          </a:p>
        </p:txBody>
      </p:sp>
      <p:sp>
        <p:nvSpPr>
          <p:cNvPr id="2" name="Title 1"/>
          <p:cNvSpPr>
            <a:spLocks noGrp="1"/>
          </p:cNvSpPr>
          <p:nvPr>
            <p:ph type="title"/>
          </p:nvPr>
        </p:nvSpPr>
        <p:spPr/>
        <p:txBody>
          <a:bodyPr/>
          <a:lstStyle/>
          <a:p>
            <a:r>
              <a:rPr lang="en-US" dirty="0" smtClean="0"/>
              <a:t>Hydrophytes</a:t>
            </a:r>
            <a:endParaRPr lang="en-US" dirty="0"/>
          </a:p>
        </p:txBody>
      </p:sp>
      <p:pic>
        <p:nvPicPr>
          <p:cNvPr id="35842" name="Picture 2" descr="http://www.bergen.edu/faculty/rdill/Environmental_Bio/EB_lab_Images/hydro.jpg"/>
          <p:cNvPicPr>
            <a:picLocks noChangeAspect="1" noChangeArrowheads="1"/>
          </p:cNvPicPr>
          <p:nvPr/>
        </p:nvPicPr>
        <p:blipFill>
          <a:blip r:embed="rId2" cstate="print"/>
          <a:srcRect/>
          <a:stretch>
            <a:fillRect/>
          </a:stretch>
        </p:blipFill>
        <p:spPr bwMode="auto">
          <a:xfrm>
            <a:off x="5484816" y="4038600"/>
            <a:ext cx="3487734" cy="2629467"/>
          </a:xfrm>
          <a:prstGeom prst="rect">
            <a:avLst/>
          </a:prstGeom>
          <a:noFill/>
        </p:spPr>
      </p:pic>
      <p:pic>
        <p:nvPicPr>
          <p:cNvPr id="35844" name="Picture 4" descr="http://www.arthursclipart.org/biologyp/biology/hydrophytes.gif"/>
          <p:cNvPicPr>
            <a:picLocks noChangeAspect="1" noChangeArrowheads="1"/>
          </p:cNvPicPr>
          <p:nvPr/>
        </p:nvPicPr>
        <p:blipFill>
          <a:blip r:embed="rId3" cstate="print"/>
          <a:srcRect/>
          <a:stretch>
            <a:fillRect/>
          </a:stretch>
        </p:blipFill>
        <p:spPr bwMode="auto">
          <a:xfrm>
            <a:off x="2667000" y="4191000"/>
            <a:ext cx="2402520" cy="247292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4953000" cy="4525963"/>
          </a:xfrm>
        </p:spPr>
        <p:txBody>
          <a:bodyPr/>
          <a:lstStyle/>
          <a:p>
            <a:r>
              <a:rPr lang="en-US" b="1" dirty="0" smtClean="0"/>
              <a:t>Xylem</a:t>
            </a:r>
            <a:r>
              <a:rPr lang="en-US" dirty="0" smtClean="0"/>
              <a:t> – transports water and minerals from roots to leaves</a:t>
            </a:r>
          </a:p>
          <a:p>
            <a:r>
              <a:rPr lang="en-US" b="1" dirty="0" smtClean="0"/>
              <a:t>Phloem</a:t>
            </a:r>
            <a:r>
              <a:rPr lang="en-US" dirty="0" smtClean="0"/>
              <a:t> – transports the water soluble products of photosynthesis (sucrose and amino acids) from leaves to other area of the plant</a:t>
            </a:r>
            <a:endParaRPr lang="en-US" dirty="0"/>
          </a:p>
        </p:txBody>
      </p:sp>
      <p:sp>
        <p:nvSpPr>
          <p:cNvPr id="3" name="Title 2"/>
          <p:cNvSpPr>
            <a:spLocks noGrp="1"/>
          </p:cNvSpPr>
          <p:nvPr>
            <p:ph type="title"/>
          </p:nvPr>
        </p:nvSpPr>
        <p:spPr/>
        <p:txBody>
          <a:bodyPr/>
          <a:lstStyle/>
          <a:p>
            <a:r>
              <a:rPr lang="en-US" dirty="0" smtClean="0"/>
              <a:t>Vascular Tissue</a:t>
            </a:r>
            <a:endParaRPr lang="en-US" dirty="0"/>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81600" y="347663"/>
            <a:ext cx="3578225" cy="65103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514432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lstStyle/>
          <a:p>
            <a:pPr lvl="0">
              <a:defRPr/>
            </a:pPr>
            <a:r>
              <a:rPr lang="en-US" dirty="0" smtClean="0"/>
              <a:t>have </a:t>
            </a:r>
            <a:r>
              <a:rPr lang="en-US" dirty="0"/>
              <a:t>adapted to living under conditions of low water </a:t>
            </a:r>
            <a:r>
              <a:rPr lang="en-US" dirty="0" smtClean="0"/>
              <a:t>availability</a:t>
            </a:r>
            <a:endParaRPr lang="en-US" dirty="0"/>
          </a:p>
          <a:p>
            <a:pPr lvl="0">
              <a:defRPr/>
            </a:pPr>
            <a:r>
              <a:rPr lang="en-US" dirty="0" smtClean="0"/>
              <a:t>Ex: </a:t>
            </a:r>
            <a:r>
              <a:rPr lang="en-US" dirty="0" err="1" smtClean="0"/>
              <a:t>Marram</a:t>
            </a:r>
            <a:r>
              <a:rPr lang="en-US" dirty="0" smtClean="0"/>
              <a:t> Grass</a:t>
            </a:r>
          </a:p>
          <a:p>
            <a:pPr lvl="1">
              <a:defRPr/>
            </a:pPr>
            <a:r>
              <a:rPr lang="en-US" dirty="0" smtClean="0"/>
              <a:t>leaf shape</a:t>
            </a:r>
          </a:p>
          <a:p>
            <a:pPr lvl="1">
              <a:defRPr/>
            </a:pPr>
            <a:r>
              <a:rPr lang="en-US" dirty="0" smtClean="0"/>
              <a:t>sunken stomata</a:t>
            </a:r>
          </a:p>
          <a:p>
            <a:pPr lvl="1">
              <a:defRPr/>
            </a:pPr>
            <a:r>
              <a:rPr lang="en-US" dirty="0" smtClean="0"/>
              <a:t>thick cuticle</a:t>
            </a:r>
          </a:p>
          <a:p>
            <a:pPr lvl="1">
              <a:defRPr/>
            </a:pPr>
            <a:r>
              <a:rPr lang="en-US" dirty="0" smtClean="0"/>
              <a:t>hairs</a:t>
            </a:r>
            <a:endParaRPr lang="en-US" dirty="0"/>
          </a:p>
          <a:p>
            <a:endParaRPr lang="en-US" dirty="0"/>
          </a:p>
        </p:txBody>
      </p:sp>
      <p:sp>
        <p:nvSpPr>
          <p:cNvPr id="2" name="Title 1"/>
          <p:cNvSpPr>
            <a:spLocks noGrp="1"/>
          </p:cNvSpPr>
          <p:nvPr>
            <p:ph type="title"/>
          </p:nvPr>
        </p:nvSpPr>
        <p:spPr>
          <a:xfrm>
            <a:off x="457200" y="152400"/>
            <a:ext cx="8229600" cy="1143000"/>
          </a:xfrm>
        </p:spPr>
        <p:txBody>
          <a:bodyPr/>
          <a:lstStyle/>
          <a:p>
            <a:r>
              <a:rPr lang="en-US" dirty="0" smtClean="0"/>
              <a:t>Xerophytes</a:t>
            </a:r>
            <a:endParaRPr lang="en-US" dirty="0"/>
          </a:p>
        </p:txBody>
      </p:sp>
      <p:pic>
        <p:nvPicPr>
          <p:cNvPr id="36866" name="Picture 2" descr="http://www.seftoncoast.org.uk/images/plantfig2.jpg"/>
          <p:cNvPicPr>
            <a:picLocks noChangeAspect="1" noChangeArrowheads="1"/>
          </p:cNvPicPr>
          <p:nvPr/>
        </p:nvPicPr>
        <p:blipFill>
          <a:blip r:embed="rId2" cstate="print"/>
          <a:srcRect/>
          <a:stretch>
            <a:fillRect/>
          </a:stretch>
        </p:blipFill>
        <p:spPr bwMode="auto">
          <a:xfrm>
            <a:off x="5918098" y="2209800"/>
            <a:ext cx="3225901" cy="2514600"/>
          </a:xfrm>
          <a:prstGeom prst="rect">
            <a:avLst/>
          </a:prstGeom>
          <a:noFill/>
        </p:spPr>
      </p:pic>
      <p:pic>
        <p:nvPicPr>
          <p:cNvPr id="36868" name="Picture 4" descr="http://www.seftoncoast.org.uk/images/plantfig1.jpg"/>
          <p:cNvPicPr>
            <a:picLocks noChangeAspect="1" noChangeArrowheads="1"/>
          </p:cNvPicPr>
          <p:nvPr/>
        </p:nvPicPr>
        <p:blipFill>
          <a:blip r:embed="rId3" cstate="print"/>
          <a:srcRect/>
          <a:stretch>
            <a:fillRect/>
          </a:stretch>
        </p:blipFill>
        <p:spPr bwMode="auto">
          <a:xfrm>
            <a:off x="3200400" y="3886200"/>
            <a:ext cx="2657475" cy="2352675"/>
          </a:xfrm>
          <a:prstGeom prst="rect">
            <a:avLst/>
          </a:prstGeom>
          <a:noFill/>
        </p:spPr>
      </p:pic>
      <p:sp>
        <p:nvSpPr>
          <p:cNvPr id="36870" name="AutoShape 6" descr="data:image/jpg;base64,/9j/4AAQSkZJRgABAQAAAQABAAD/2wCEAAkGBhQSERQUEhIWFRUWGBYYGBYXFxYYFBcYFxQYFxkYGBgZGyYeGBkjGhYXHy8gIycpLCwsGB8xNTAqNSYrLCoBCQoKDgwOGg8PGiwkHCQpLCwsLCwsKSwsLCwsLCwsLCwsLCwsLCwsLCwpLCwsLCwsLCwsLCwsLCwpLCwsLCwsLP/AABEIAMIBAwMBIgACEQEDEQH/xAAbAAACAwEBAQAAAAAAAAAAAAACAwABBAUGB//EADwQAAEDAgQDBgUEAQMDBQEAAAEAAhEhMQMSQVEEYXEigZGhsfAFMsHR4RNCUvFiFHKCFSOiM3OSw+JT/8QAGgEAAwEBAQEAAAAAAAAAAAAAAAECAwQFBv/EACMRAQEBAAEEAgMBAQEAAAAAAAABEQIDEiExBBMUQVFhQjL/2gAMAwEAAhEDEQA/AO2xiPKrDUYC+ieJgMqkI4UhGjAQpCZCkI0AhSEcK4RoLyqZUyFMqNAMqmVHCkIAMqkI4VwjQCFIRwpCNAIV5UcKQnoBCvKjhSEaQMqmVHCkI0AhTKjhXCegvKplRwpCNAMqmVHCkI0Ayq4RQpCNAMqBzE+FRanpMhw1FoLFEBQCIBW0IoWOtMCqhHCsNRoBlUyppbHVCQlowEKQjhSE9AYUhFCuE9IEKQjhSEtAIVwihSEaeBhSEeVTKjRgYUhFCsBGlgYUhGWqBiejAQpCYWqoRowEKQjhSEaQIUhHCkI0AhSEcKoRowMKQihSE9AYVQjhSEaAQoiVp6C8qZlS+KxxhtLjoCY9JVfDOKGOwPgtm4Nwdlwfk8N7d8u78bn292eDgzVERHv15priJ90QBkmUp1pSvSsgKd6JuDv4fdPweHrumkDvWfL5XGXIvj8e2bWFzSoGe7J7ghI3v4ro49TYw5cMpWVVCYBJTG8PZO9WcfdE6dvpnhTKtDsGPqqazUonVlL6rC2YUmE48PaicwAfX1Quxx71XDz+XN8Ozh8bx5Azh/FU7ChNbiUnf39FTCCJKjj8m27V3oTPDN+iSbJwwNB3n3YJ4Anr6f2pmA8ZAGp+uqvl8tHH40Kbw4FT6eip/hy1KacXy8Pz76pL3rTpdS9Tyz6vCcJhDqqoR5lWVds5OOwEK4R5UTcOQi84c4UuFQbKYWom4eniUd8PspRCGE/9PwVOHcEpzF4EwpCaMNVl2T74XZS4UhMLFCyPqn3jsLVKyFE+6F21l4njs2GBlaAIJPn9u9XwbhEgBoAgGgm0mFgbjCCDFBWtJmNOqYONzGtNeQFdLWhfKXne7X0OTMdNmMCa2mPetStLcSBPl5e4XCwuIk0MUnNqZp6C/it3D8TLQd7cgZiPKq0+64jsb8bGjWOYuTA02ScLGpToubxfFdqpytEE3mogUFfHdFhY4AnKa2BOhrXzMa+Cz4dSzl3VV47MdRpBuY9T9go5oitBt7useHxhuTT+v6V4/HChrOnIUqu7j8m9rm5dGa0YnEZbU+n5RDiL73981ysHiS4uAzQCRM7XilYom/rAXMRJuCTpYVC5L17eVbzhJHTdiUSv1sorpRYsPihBrYi4gWtdZeI4ywBn2XfVbcvkZw8M5053a6DuPrff1ueVCl4WNJEefS88vVc/AfmkRendB15yPFaXvNdB/dNz/S4LyroaXcYMoOg0P7j0PuibhcRIB0Ne81HkuPjPBAGapOgJM6gQIA6cui1DHAOmasD1Nreq0nOzymx0P9UbDv8AoPf8UGJj1Aad5OvKNqD05rBg4ta2udkXCYrnCSQJJJOwmgG34U923B6dbLS0COgQlkm/vuWY8TmMCg03j6m3ijONBgCgpJnS/wBvFerw684zI5OXT7q0tMWrzsPwmBg1qdBos44ibUaCJJETrT1UZi+J8lf3J+uNBZv3qCtBSleSB2LImKbaqziCK7xG5t4XU35G+DnSGcOPorIHv3ZLPEAVN/dFWHjXJPQaW32/pTev/p/WdiDXw2CpuFv7/Czu4gzSNIJ8C49NuadhunWm+p3Pv8J/kZ4lH1auJtr7kqOZFBU+v4V5osPdgkPeSetJ+3kovy5PSp0P6aGePv34peJsEH6jpMAkHXpsjbiQLV8gNh91fD5cvmp5dD9QH+n5jyVojj8/MhRa/mT+xl+M8c58MzTsTO7hI76DyQv4sEgaTWL0FK6mY8huuficeOyK3m40EUpzos3A8f8A9yLHYaEuAA5n3ovE/b0bXbxcYns0BpNTci3MCT5re/iMsNaRqOcRSNqAeC83w/FOfiurqQImwEGPED/kO7W3GgmZFIoNAany9eqMGtePx3agaSTS8RPqSlOxnF2YzSutdbzMCBMXJ6LC3Hdmb2QNIMwJIjq6CDStI5Ht8FhsmXBriKRWO6aGkaanVVIlWDgOf2iTFsxLWhoFoBoAujhAR2Rn8S0c5ABMRaifwzWm/ZDbk86mDfvjdaQ8RT/jc9/IeGquQMBwcVwOVoPIDL78UP8ApcYNNIECuYGvQz5rrN4jsgm/QTNoQYmLuPfVK8D1xsRrie0+gN9bD7rNhcD2pnNQybACIpuea7D3Ag9SkNxJbXYCK7VKV4+MGk4RgmSNKDnAv4jn0os/E4vOdmjQU19Tz707EAaHG5pTeAY99NIXOxHSTlbNDreKNB9fHospDO4RjnOz6CgpUkC4nQT6bK8V5qAKnUihBkgdJPf30HELhlk0aAXaCfmIAjWeVkzD4c72kU2BZWdag+JQVosLCJaWk9lxArfKAYF6n5neGyMcVMkQAKkbSDA28vHRJcHGRyDZ0bckjTsiPHdIwMSQ4ttMDmaSTuaKRHRPE/OZoIFNyJPPX3CXw/FSYAnxy9T/AIj8LNxuMTlYDWe4mYNrDnXSL1vAx4BAq4HtOgeA0kEV0BpRa8bSdTiOJIETNRpvqiw8cVvoLxrHkuPicRJjMTEHukDXqbCy2cO7M4nQjX3v6JXlTdR2LJDR3+v3RueJpyH4HUFYv1YrMUqTynyJ8pWfF4jQc7mu/iaE7AjoplNsx+IqALct7X5I8biIAFT0mTE0G1fQrlnHrS4oDtFHEDlpMclMLi/mg9ogyakNynbcTHUwnKHUGIBH8jAgVpNh430kd/Qwm15a+9pAXL+HzObaYFddxbSeUrZ/qTIEzWkdIJ9T/aXcMaTxMyANYJ5cvTvSg+k2m1qDQn1SWOmDYRMa1t5+gS3Y4MVkDTcn7+nVHdgrcSAABfz/ALSRia1jSI8L+nfZYeI4zMY5SeQJoJ5mT/aL9eG2nYCkinaMm3Wm963uB1BxI28wouS7FH8Qf+D3eeWpVqe4nzV3FDJmJjKNqmYsCdCL/ZL4fjwHmG7GTU5oGlqGdNFgxmOkftLrtcYsABAvoaQpwOEDALzV4NBoLnlfbuK37WW69B8K457STJtMTlbLgdtYLTHI7IncQ7JJJkihJqZmoHzUGkaiy5g4rM0mQxsgNbUD5W3ip76U0AoL3PxKZHUr8ru0A2RJFxJFBQgC90pNPXY4TGDIzOLnAnWGgk1g1mM0wOfReg4fG7A/UvqJluYmINBNe4xrdeNw87SBldmi8GgknvcWm/3K7/FlzcgcYPzuP+ZHytEftGvKLilSDXWZ8Q7IFamZJ+Yk3NDOg8AuzwgDQCZzkaC0iw5LzHAcWx2MXftw6MEACgMaknX2V1v+oz1NBNSSdBGm/grwa6ZxwCagzWbdY30SsTHBvY+fILm4/GkEUBg852i8RW3K61NGWXE1jX3MeqBpBxxOUAgEzpa5HL+1qbxOpjW8Rpf3crmNf8xdQyAAT7rII70xjq1hwG93G5ptOiVglaOIYCM0jym8kxp77s5wXGjBlB+YkVjav4qtmA4XvXwWsYYLSfdtlleLSVzsP4dLiS6SRoJAnrQmnOydxuEA3U0MnmYoJ2FB15rqtAGaNKeX3Ky43Ch8AuJjTT892yi8TcHDaXAzAMATqATJ35CNii4XhoAGmYmOgF/GV2W8IxsyOeu943pM8gsXG0o0gSCBfV1/D0U3j4GOc5/akEbA1kW8KHTcpL/hh5ybxMcriffVa8AOLpYJAntGg6CkxueS2Yfw9xq50chSfr5rTj4Kxy+Fw8p7R+bQTIuZqKzSnLmt/wAPc5uG7U1EyZJJJHSpJXQwuAaD8o2k3HQIOIwcmXLUwLx+2noT7Cz5QevTLjP7QZSJqf8AFjZd3Ujqk53ElxEZhIANQDaOdZnTuqbsKh1cQWjaDUnapIvaEQwDlcblwywZrYBo2bVxM1JPNTIIwEbG4IDh/lWWjUwRU6nuWjgOHBrMNlukkkHNA3EUtoVowOBBgvd2RtAmKQINvoVp4l5pBy1FhPn416Roi3wZrsbI2lALXqBBJJ6R3pPCYhIr7mfsfYS3vqdRUXIEBv1JKL9U0i5kzagaPDdRL5UY/iTQCpJAJmBtM/8AHuCzY+LLgKwJgbxcnl2fSEGNxGUOcBGjRqK5Z7gltxoH+VRyyz5wSPCRzqXyg9rCe04GDEA67U0pF7T4TE4+8xA5iSZ8BXXTcLI9uZoaZE1I1io7gedwUzDIaS52WBWaUvUmzReB1OqYG/j8aey4NGgykx4keiiRifHsMH9/kPIkHyCivtGvlzxmYCKkGB/yqJ8CtILSSDIcLuoZc6LikG1ZpW6RwfzGKAAm9KGWxPMkIMbEnDLtSQOlSSZ5kAeK62DdxXFloAA0OUgzZsy03FXEb7xYM4bGBwwHGZPUzAMVnsySTfvNDz+FfIANQb1rJ/cDoQNfGURwpeIdGGASHQaAC0CTnqKbuGhBSw9dr4Zi5HGn7nCmsDxMCe0TUkRCpnxFznTnIzEUBJMDstpMCxuQsTcTOIESWwyQaCT2d+hj93MQWBwn6eXM4CBaO1cmxrchVhOxwnxYE9kk5i5xzOtJIaIIOnPRdbD+Ita2SASaCpny8fwvLYHE4bAI6VIJOujvey14fxAkgmABYAEE+Ud/kVUhPS4eK3UOEiK1EHa0dU5rg5ocXTbU+JitDrC8u74i83AA5QfRaOH+JO0FR4Cu6eDXR4bHGakUggmSJLfpU9y6eCcpNRpEiaGed15XhuJzPqW6F0cwAZ0031W9vxDVsnSaxfkKpZp69K15r2iSd/lvNIHJE/iC0RmGtpJ9eq80fiz7BpPl37eas8c4DcmROn4ReA7newOMecs1zS6xBqcwnf8AC6mFxJ1vuvG4HxJ8zS0Cp+0LY34q725T9Zzm9U3DB199yHE+GtdVxk0qbX2XnB8VftHij/6i8/uU/TqvseiLWNoIVfrt5ep/C4rHuP8Aae1h3p1+yf1yF32ul/qagdT5AD18kjjcYSDIpnHLT7eaQMHtCosfUK3AQ3MJtbWRB981h1IuVBYTsB3umvvkph4ckEmoig/aIjXWt+aB2KDTme/U9KQOSok9qBcd5MnyAnwCxqh42JOsA6iD/btALJYEwLAWAk1DQamO0TDq2T3FvyisbVjwiDHqVWK8AAEULhag0H3unZ40yMkZZNYdyvX6eaj3iTGgAmdS4eNJn8JrjrGuvvqsjnANrq7XZZZ5NnxHzmgk1AtGkjz9BsmNZ2iAaSGkzUz+0Ry25bJeIzK0RMkjSdHA9+vUoMxLg2KDMSLxSAJ5m57rXuTyn9H4roactKADYNFBa9G2G3MrlubiOmGxURJ5VmaNmhPIeG7iMOQQLdnQgHs9N/olYGUDK2L3IEc4BBnzW3Dh41NusQ+GH/8Aq/uykd3ZUXX/AFovl/5Tm76KK9qfD5vgY7cs5Il09lxFGASe1m0dPcl4vDgDLmiKQ6mrjMildzCVmLMgIrlzcqvJjvbC2cTgS3s1gB3MthziOcVdyh3d0YhgbgEXBE0BuDTQihT+BloykSH1IsQBYybEVMmmmpScAnznyIRlhJM2F+ew9/RGB0MLFLaNJNjmaIDp/jqaXJrIrFkl+M4tPZNTFcxJipk6myvhceoDj2QZGX9u9qZTqJ53u5/CkVgkNLqkwPmNSdREWVZE6RgYeuQdTLfrXoKp4cBrBOjTH19YKhxqwCXG1DA6cxyGUK8x2A6CPO58U8I1mMRUNA/3EuP/AJU8vFPbxbnXLSYdWBTSniLLMzDGybk2T7Rq8x+VpIA1BqU7CwXOuaClSYHnKPB4c7eS1YXBl2lkZgU2RYnlQgeAifFaWYjjd8jYx+IRYXBRdsdRC6OF8PtUe9VPiGwDg2mocOckT61CdhcGD+70K62Dwsd2outDMEGo8DNt+SXcrtYOH+Gcz3LW34YOfgteCwaA+f3Tsvv2VN5U8hGFwLbZT3z91oZgNAsETQd/X7qxKm1WFP4eoLTET5x9lWLwea7jOh08PynxyUAqosOMDeBINgZ7ta663tvurxmntDKAa3r/ACA9V0Hc/wAfhZ3YoDzmtAHmTKy5cfK9DgYG81tePVZ/iWIIDRAILZ2iUx/FnKGikCJi0UWfiWmBm6+d/M+CXL0FcPiA8yA498z6LDxLttQATsHVPgAfBO4V4l8z+6x6zNa6LmcdxEvDBMga0guBnwB8iok3D0WPi5S2f8sonW5JA0E+iHh8UgEwZNBpMHXq2KUWXHaZzVkAtaCDWuvUQe/mtHAYZyhrjLqnLQmQ6XSdKCKTY2W04s7W3iGyAQ7n6ikTsUWBgGJiSNjAA/yIqTyHiLLbgcHQzE27O1x6msn5kNGgCaEWmTbQCI8Vpx9YWDwcF4AAmOQEdyi0saSJDT76hRGB8b4nL+oASRLWD5Rrht/ytJ8U79JwY05suUmTHaAzSOzeZdSaVuncUMuK5hGSMlYOdp/TbBm9oBiJHcgZhQxwIgl0/wDxpM7G63Z6HEDT22Nytico/aZiN4kjpTcJWHw5OthNb8z9lpwQSYjpaO/kRIPVaf8Ap4MEO7iKNi9ZmL1+qcmD2Rw/DNEGK6E3J5N+/knYuE5z8tNDFZqJ02k35pvD8O4uDW9KGsd5oPJNbjz2WibBzh+7kDo31udgv2TK1jWnKCXbwKdBy98leEzOak+XkNl0MHg5/Y4jYV/rzXZ4fAYBOQN2p+E9wY42FwQ9wFpw+F2jxquxh4IJ07zVOPBl2np5Jdw7XOweG5ELoYIJv6H7LTg/D+ZAHSVqZwoG5HSVN5RUjP8AoyIMV3lN4ThIrIPKn2Ke1jRoPfenYTW/x8JHqp1WJhjKdehnyKaRP5CjWjY+RVmg/tSahhRQH6++5XJH3rHfqEUjUT75oRifxOYDcwfOvikZjHAj2fAq4WYE1gVGm/2PSh9F4nEE08aQfD9vuNCVptkSkOo4W9/15o8PEOojyH3V4uHm93TpKPEkbH3uPqkuxAbU2+07Jj8KG+yr/wBONkrD0pj4JAbzvuO9Dj8FnESe7TlyFkx7SLSfUff3dFhY8idR4den1hTZ+j1zn8G3Dc4ONLwL15bD6lYG8EXEkMLiafxbFq6k/demwwHVEf7jbuTAQ2xI/wAtQLSBpyCJMGuEz4YGCXNhx+WK5Z1rZ88jG21O4YgdikAUArTczJ90XTxTJtTTkPqr/SER7uqzUsnDgkzXtRcxSSJA7/8AxCW/hw01GrTeIrNunNbsTAkXrodJ5x0Q43CZnAzQAdS7c8oiiJ4oq2AQPuVaONzB71FRPlPH4PbbMfJhOBtBOEynSZVEDJGrQPDMfSQO/ktHHMAe1plzgxoJs3sCJ3Py7hC3EjKcoqK0u2SCJMmy23wxL4Xhy6kAGgjUyfKlZ5LVkAbEgl0E1dbQW1v4J3BYeUYmauWhgCTII8XNcY6hN4R8Evc1oM0zfMSa0HLobtT01t4EtblEZnDtXJDf4wBNde5auG+GwJ8aBle8yUgublz4jnNbMQJEnZojlesIsHi85DQygmNA0a8+pNVPk3Q4fgRfTUE//paf0Ysa8h6ABYWvcTAAAE8zB1PNa+GYADUQeZE+F0qcGGEHbwnvC0Aa0nTSO4lTDwWUkTPL7BBjfFcPDEAAnYfXQJe/R+mgYxi9OQJ+wQn4rhtoXE9PwuJxPxJ77mB/EW/KfwXwl76/K3czXoNVfZJ7T3/x3uF4pj6NIJ2rMdCtTWLLwHAMw7CT/I1PPpotptZZXP00n+plGylTp4/hWHowpw1EwCSdydKBA1ocCbc6zNKDxmVpw3x/SD9MCwA2pEdNkjU7DDbkdOaKhqe5IeyYufEoq6ADqfwgCDQ0XLuseBtKzlhMwY6h2X8dQntdvE+7C6KeRPkmRbhzlQon9FmbjEmI3qbU2TI1gm3iELuFDt4BMVqYJqTHiesJmGCJnp7joraDY+626CPcJAlmEDqQ0VNXRsNekD6kpxO3X379FT36DqaDu981A8+4RAmVLYw+/JG7Fi59EH63Lxp+VWA1VmSxjA/iqH9b3RGDWjOd/JRJDiojBr5/j4ALiXtAq4xMHtwTHagfNr+EJbhkARlveTmg/wAsoJFZgNCvjMMYmGcT9zSOyIsaVuAASKEEgG0CUrDxXxGZrIJrWat6X7OgVSssdI8O79EAMMPNclz+n2RUVIh7bm4CoYYb2Q2jJzSJrMQN3Eg9wBWjh8EENlznFpvGsgTJP8wXV/il4uIbD5dJAdOk10oAOQ5pbvhTMcN2M8ThwKAUJgT4DwXRw/hmUVkGakkjmGxNPvpSUOE4saHODZmWyGCIrJgeXTvdjccxk5piSAQ4ySORmvNV/kH+0/K1oqIA1AJHifVKHFMYZPURe1Oix4/xkObRrmAilQXOtW0gUP0sUnh8MYtAHdcrco81U4/0ry/g+L+MvxKBxa3YGveUPBfDn4nyim5t+V08H4WxtXDOehaBvIkz7ot+C5sMqJm1aCKiosn3Z/5Lt32HgPg7GEE9p25sDyC6bcPnPvvSJjtNIMm0io0+60Yb+YpzE+Cyu321kkFGlfNDiPoQL28UBxhMBwr19YVsZJmaDrXyUhobEdFZb7CzsxOzcUkG4tTn1VDjKCGmu0EeWnd9kjamvpXYd29dfwrwxOiy/wCqaPmcPfI1nqnDHkdeqeAx3RQKv1KX9UN6wY3QB5veitoQmyslAUW1nqo5iLyQ/qD3UoBTSaUimt5i8eKjyAKmYmUWM8gAhpNfp78lgDnwOydBJFDvTW2u9kA97otWdRQX3SnY0Cp+/ldU12apnanLnp3R0VkdqIoBOo/J1VTIlbCTYeJjyFVZw9SfL73TMNw0HhZHCZFtwaDXx/pGB0RQhcEGqT7KirKFEg8hwrA3F/Sdl/TdLSNcrpaXX0r0gJHDcNDy109hxkAXyB0gCa2KXxDc2I1+eABQQT+wOmZFZcPJboGd2I5wJe1hdNqjtUIg/K6vVZ7kKzy0MdGE0NADiZqZ/lEjnJpH8uSyjh6g4j6c80EgSTE2AqY06pnG8cAGNacpLHOJ0DRHarE7DQkDdZMRwxG56iQBlBkhkkgSBSXdonbrBfH+nQcTxQdJJIbYSIcdaETEzJOk9AmYvDOc90gOM0H7WVmDvQzl7zqCzA+Fu7LiJfloADlYBMd8RA77kLXxWAQakyNIgRSdaSte4sYsL4cPmeTJ0odNpk9NAu5w2FmYIaGgbtgDmTp9YSsLg/05ditmgIbJAH+77C83AuR401loJvP7BNfURzSt0SYa7HwmgDLmds2QLzFRN6WHVXh4kCgA3uZ1IGafYSMNzRQRNzGvX7eiVj8QK76AXNNfFPBrpfrEgl0cjA059UHD47nmWHKDd28bDVc/C4dzoLyY52Hcu1hYLQIAmN9Poi+B7EARQEE0qWtHfIj6oqxYDoZ87qHFA5qpLr15ad+6hWAbhBxkOAaYJkVnlP8AVEWFw1AGuGWlRrFE8Mm5n0Ue1rQSQABWaIGAxOGY0S7vJP1srPDNBBgi1iQO/RBj4gAk9kGO1JipjdasHDhjYee+v0SsgX3i4va9VHVv56eaAEiag2pAS8XFIvl/8k8GmZSNfcqwJ1Pl5/ZJw8UkVvyv4RTxTABz7x+U8GiyDrUHe3W6MIG+5lU3EEga18rowaaH7IXtBEESFCYVSlg1RZt4aLHxDQazSKDSvTuW0uhZzhgGcsyTJFY5zoEgVg4pMAAQOo8k+Dy7z9IRZeSnRUSgDqqcicUl7kyVmUSi5RBvB8JVzZ1OH64S6nxYf9g/7f8A7XqKLHl6DN8cHYf/ALo7g7GIHSQKcl1/h2GM9h/6hFtA8AeAp0UUVfoT26HDO7I5mvOQl4AnioNQGyAbA5zXqoopi6rHMjDms1PM5Zk85quXxTjDK3j1Kii24s+RnHvIwmwSJiyZ8PH/AGu8fRRRafpN9uzhDsnorcaN7lFFk0Xh69AtbVSiVA1n+J/+jjf+2fRRREFB8AOfh25u1QitdTumg9nuUUT/AOqBGx/2j1KzYdXidlFE4ToAfRRyiik1oQoogLHvxQtPqPVRRXxTTC0bapWEadypRHIoIa9Sheoopii8Q0Pd6pOKaeHqVFEEzYx7RUUUVRT/2Q=="/>
          <p:cNvSpPr>
            <a:spLocks noChangeAspect="1" noChangeArrowheads="1"/>
          </p:cNvSpPr>
          <p:nvPr/>
        </p:nvSpPr>
        <p:spPr bwMode="auto">
          <a:xfrm>
            <a:off x="73025" y="-723900"/>
            <a:ext cx="2019300" cy="151447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6872" name="AutoShape 8" descr="data:image/jpg;base64,/9j/4AAQSkZJRgABAQAAAQABAAD/2wCEAAkGBhQSERQUEhIWFRUWGBYYGBYXFxYYFBcYFxQYFxkYGBgZGyYeGBkjGhYXHy8gIycpLCwsGB8xNTAqNSYrLCoBCQoKDgwOGg8PGiwkHCQpLCwsLCwsKSwsLCwsLCwsLCwsLCwsLCwsLCwpLCwsLCwsLCwsLCwsLCwpLCwsLCwsLP/AABEIAMIBAwMBIgACEQEDEQH/xAAbAAACAwEBAQAAAAAAAAAAAAACAwABBAUGB//EADwQAAEDAgQDBgUEAQMDBQEAAAEAAhEhMQMSQVEEYXEigZGhsfAFMsHR4RNCUvFiFHKCFSOiM3OSw+JT/8QAGgEAAwEBAQEAAAAAAAAAAAAAAAECAwQFBv/EACMRAQEBAAEEAgMBAQEAAAAAAAABEQIDEiExBBMUQVFhQjL/2gAMAwEAAhEDEQA/AO2xiPKrDUYC+ieJgMqkI4UhGjAQpCZCkI0AhSEcK4RoLyqZUyFMqNAMqmVHCkIAMqkI4VwjQCFIRwpCNAIV5UcKQnoBCvKjhSEaQMqmVHCkI0AhTKjhXCegvKplRwpCNAMqmVHCkI0Ayq4RQpCNAMqBzE+FRanpMhw1FoLFEBQCIBW0IoWOtMCqhHCsNRoBlUyppbHVCQlowEKQjhSE9AYUhFCuE9IEKQjhSEtAIVwihSEaeBhSEeVTKjRgYUhFCsBGlgYUhGWqBiejAQpCYWqoRowEKQjhSEaQIUhHCkI0AhSEcKoRowMKQihSE9AYVQjhSEaAQoiVp6C8qZlS+KxxhtLjoCY9JVfDOKGOwPgtm4Nwdlwfk8N7d8u78bn292eDgzVERHv15priJ90QBkmUp1pSvSsgKd6JuDv4fdPweHrumkDvWfL5XGXIvj8e2bWFzSoGe7J7ghI3v4ro49TYw5cMpWVVCYBJTG8PZO9WcfdE6dvpnhTKtDsGPqqazUonVlL6rC2YUmE48PaicwAfX1Quxx71XDz+XN8Ozh8bx5Azh/FU7ChNbiUnf39FTCCJKjj8m27V3oTPDN+iSbJwwNB3n3YJ4Anr6f2pmA8ZAGp+uqvl8tHH40Kbw4FT6eip/hy1KacXy8Pz76pL3rTpdS9Tyz6vCcJhDqqoR5lWVds5OOwEK4R5UTcOQi84c4UuFQbKYWom4eniUd8PspRCGE/9PwVOHcEpzF4EwpCaMNVl2T74XZS4UhMLFCyPqn3jsLVKyFE+6F21l4njs2GBlaAIJPn9u9XwbhEgBoAgGgm0mFgbjCCDFBWtJmNOqYONzGtNeQFdLWhfKXne7X0OTMdNmMCa2mPetStLcSBPl5e4XCwuIk0MUnNqZp6C/it3D8TLQd7cgZiPKq0+64jsb8bGjWOYuTA02ScLGpToubxfFdqpytEE3mogUFfHdFhY4AnKa2BOhrXzMa+Cz4dSzl3VV47MdRpBuY9T9go5oitBt7useHxhuTT+v6V4/HChrOnIUqu7j8m9rm5dGa0YnEZbU+n5RDiL73981ysHiS4uAzQCRM7XilYom/rAXMRJuCTpYVC5L17eVbzhJHTdiUSv1sorpRYsPihBrYi4gWtdZeI4ywBn2XfVbcvkZw8M5053a6DuPrff1ueVCl4WNJEefS88vVc/AfmkRendB15yPFaXvNdB/dNz/S4LyroaXcYMoOg0P7j0PuibhcRIB0Ne81HkuPjPBAGapOgJM6gQIA6cui1DHAOmasD1Nreq0nOzymx0P9UbDv8AoPf8UGJj1Aad5OvKNqD05rBg4ta2udkXCYrnCSQJJJOwmgG34U923B6dbLS0COgQlkm/vuWY8TmMCg03j6m3ijONBgCgpJnS/wBvFerw684zI5OXT7q0tMWrzsPwmBg1qdBos44ibUaCJJETrT1UZi+J8lf3J+uNBZv3qCtBSleSB2LImKbaqziCK7xG5t4XU35G+DnSGcOPorIHv3ZLPEAVN/dFWHjXJPQaW32/pTev/p/WdiDXw2CpuFv7/Czu4gzSNIJ8C49NuadhunWm+p3Pv8J/kZ4lH1auJtr7kqOZFBU+v4V5osPdgkPeSetJ+3kovy5PSp0P6aGePv34peJsEH6jpMAkHXpsjbiQLV8gNh91fD5cvmp5dD9QH+n5jyVojj8/MhRa/mT+xl+M8c58MzTsTO7hI76DyQv4sEgaTWL0FK6mY8huuficeOyK3m40EUpzos3A8f8A9yLHYaEuAA5n3ovE/b0bXbxcYns0BpNTci3MCT5re/iMsNaRqOcRSNqAeC83w/FOfiurqQImwEGPED/kO7W3GgmZFIoNAany9eqMGtePx3agaSTS8RPqSlOxnF2YzSutdbzMCBMXJ6LC3Hdmb2QNIMwJIjq6CDStI5Ht8FhsmXBriKRWO6aGkaanVVIlWDgOf2iTFsxLWhoFoBoAujhAR2Rn8S0c5ABMRaifwzWm/ZDbk86mDfvjdaQ8RT/jc9/IeGquQMBwcVwOVoPIDL78UP8ApcYNNIECuYGvQz5rrN4jsgm/QTNoQYmLuPfVK8D1xsRrie0+gN9bD7rNhcD2pnNQybACIpuea7D3Ag9SkNxJbXYCK7VKV4+MGk4RgmSNKDnAv4jn0os/E4vOdmjQU19Tz707EAaHG5pTeAY99NIXOxHSTlbNDreKNB9fHospDO4RjnOz6CgpUkC4nQT6bK8V5qAKnUihBkgdJPf30HELhlk0aAXaCfmIAjWeVkzD4c72kU2BZWdag+JQVosLCJaWk9lxArfKAYF6n5neGyMcVMkQAKkbSDA28vHRJcHGRyDZ0bckjTsiPHdIwMSQ4ttMDmaSTuaKRHRPE/OZoIFNyJPPX3CXw/FSYAnxy9T/AIj8LNxuMTlYDWe4mYNrDnXSL1vAx4BAq4HtOgeA0kEV0BpRa8bSdTiOJIETNRpvqiw8cVvoLxrHkuPicRJjMTEHukDXqbCy2cO7M4nQjX3v6JXlTdR2LJDR3+v3RueJpyH4HUFYv1YrMUqTynyJ8pWfF4jQc7mu/iaE7AjoplNsx+IqALct7X5I8biIAFT0mTE0G1fQrlnHrS4oDtFHEDlpMclMLi/mg9ogyakNynbcTHUwnKHUGIBH8jAgVpNh430kd/Qwm15a+9pAXL+HzObaYFddxbSeUrZ/qTIEzWkdIJ9T/aXcMaTxMyANYJ5cvTvSg+k2m1qDQn1SWOmDYRMa1t5+gS3Y4MVkDTcn7+nVHdgrcSAABfz/ALSRia1jSI8L+nfZYeI4zMY5SeQJoJ5mT/aL9eG2nYCkinaMm3Wm963uB1BxI28wouS7FH8Qf+D3eeWpVqe4nzV3FDJmJjKNqmYsCdCL/ZL4fjwHmG7GTU5oGlqGdNFgxmOkftLrtcYsABAvoaQpwOEDALzV4NBoLnlfbuK37WW69B8K457STJtMTlbLgdtYLTHI7IncQ7JJJkihJqZmoHzUGkaiy5g4rM0mQxsgNbUD5W3ip76U0AoL3PxKZHUr8ru0A2RJFxJFBQgC90pNPXY4TGDIzOLnAnWGgk1g1mM0wOfReg4fG7A/UvqJluYmINBNe4xrdeNw87SBldmi8GgknvcWm/3K7/FlzcgcYPzuP+ZHytEftGvKLilSDXWZ8Q7IFamZJ+Yk3NDOg8AuzwgDQCZzkaC0iw5LzHAcWx2MXftw6MEACgMaknX2V1v+oz1NBNSSdBGm/grwa6ZxwCagzWbdY30SsTHBvY+fILm4/GkEUBg852i8RW3K61NGWXE1jX3MeqBpBxxOUAgEzpa5HL+1qbxOpjW8Rpf3crmNf8xdQyAAT7rII70xjq1hwG93G5ptOiVglaOIYCM0jym8kxp77s5wXGjBlB+YkVjav4qtmA4XvXwWsYYLSfdtlleLSVzsP4dLiS6SRoJAnrQmnOydxuEA3U0MnmYoJ2FB15rqtAGaNKeX3Ky43Ch8AuJjTT892yi8TcHDaXAzAMATqATJ35CNii4XhoAGmYmOgF/GV2W8IxsyOeu943pM8gsXG0o0gSCBfV1/D0U3j4GOc5/akEbA1kW8KHTcpL/hh5ybxMcriffVa8AOLpYJAntGg6CkxueS2Yfw9xq50chSfr5rTj4Kxy+Fw8p7R+bQTIuZqKzSnLmt/wAPc5uG7U1EyZJJJHSpJXQwuAaD8o2k3HQIOIwcmXLUwLx+2noT7Cz5QevTLjP7QZSJqf8AFjZd3Ujqk53ElxEZhIANQDaOdZnTuqbsKh1cQWjaDUnapIvaEQwDlcblwywZrYBo2bVxM1JPNTIIwEbG4IDh/lWWjUwRU6nuWjgOHBrMNlukkkHNA3EUtoVowOBBgvd2RtAmKQINvoVp4l5pBy1FhPn416Roi3wZrsbI2lALXqBBJJ6R3pPCYhIr7mfsfYS3vqdRUXIEBv1JKL9U0i5kzagaPDdRL5UY/iTQCpJAJmBtM/8AHuCzY+LLgKwJgbxcnl2fSEGNxGUOcBGjRqK5Z7gltxoH+VRyyz5wSPCRzqXyg9rCe04GDEA67U0pF7T4TE4+8xA5iSZ8BXXTcLI9uZoaZE1I1io7gedwUzDIaS52WBWaUvUmzReB1OqYG/j8aey4NGgykx4keiiRifHsMH9/kPIkHyCivtGvlzxmYCKkGB/yqJ8CtILSSDIcLuoZc6LikG1ZpW6RwfzGKAAm9KGWxPMkIMbEnDLtSQOlSSZ5kAeK62DdxXFloAA0OUgzZsy03FXEb7xYM4bGBwwHGZPUzAMVnsySTfvNDz+FfIANQb1rJ/cDoQNfGURwpeIdGGASHQaAC0CTnqKbuGhBSw9dr4Zi5HGn7nCmsDxMCe0TUkRCpnxFznTnIzEUBJMDstpMCxuQsTcTOIESWwyQaCT2d+hj93MQWBwn6eXM4CBaO1cmxrchVhOxwnxYE9kk5i5xzOtJIaIIOnPRdbD+Ita2SASaCpny8fwvLYHE4bAI6VIJOujvey14fxAkgmABYAEE+Ud/kVUhPS4eK3UOEiK1EHa0dU5rg5ocXTbU+JitDrC8u74i83AA5QfRaOH+JO0FR4Cu6eDXR4bHGakUggmSJLfpU9y6eCcpNRpEiaGed15XhuJzPqW6F0cwAZ0031W9vxDVsnSaxfkKpZp69K15r2iSd/lvNIHJE/iC0RmGtpJ9eq80fiz7BpPl37eas8c4DcmROn4ReA7newOMecs1zS6xBqcwnf8AC6mFxJ1vuvG4HxJ8zS0Cp+0LY34q725T9Zzm9U3DB199yHE+GtdVxk0qbX2XnB8VftHij/6i8/uU/TqvseiLWNoIVfrt5ep/C4rHuP8Aae1h3p1+yf1yF32ul/qagdT5AD18kjjcYSDIpnHLT7eaQMHtCosfUK3AQ3MJtbWRB981h1IuVBYTsB3umvvkph4ckEmoig/aIjXWt+aB2KDTme/U9KQOSok9qBcd5MnyAnwCxqh42JOsA6iD/btALJYEwLAWAk1DQamO0TDq2T3FvyisbVjwiDHqVWK8AAEULhag0H3unZ40yMkZZNYdyvX6eaj3iTGgAmdS4eNJn8JrjrGuvvqsjnANrq7XZZZ5NnxHzmgk1AtGkjz9BsmNZ2iAaSGkzUz+0Ry25bJeIzK0RMkjSdHA9+vUoMxLg2KDMSLxSAJ5m57rXuTyn9H4roactKADYNFBa9G2G3MrlubiOmGxURJ5VmaNmhPIeG7iMOQQLdnQgHs9N/olYGUDK2L3IEc4BBnzW3Dh41NusQ+GH/8Aq/uykd3ZUXX/AFovl/5Tm76KK9qfD5vgY7cs5Il09lxFGASe1m0dPcl4vDgDLmiKQ6mrjMildzCVmLMgIrlzcqvJjvbC2cTgS3s1gB3MthziOcVdyh3d0YhgbgEXBE0BuDTQihT+BloykSH1IsQBYybEVMmmmpScAnznyIRlhJM2F+ew9/RGB0MLFLaNJNjmaIDp/jqaXJrIrFkl+M4tPZNTFcxJipk6myvhceoDj2QZGX9u9qZTqJ53u5/CkVgkNLqkwPmNSdREWVZE6RgYeuQdTLfrXoKp4cBrBOjTH19YKhxqwCXG1DA6cxyGUK8x2A6CPO58U8I1mMRUNA/3EuP/AJU8vFPbxbnXLSYdWBTSniLLMzDGybk2T7Rq8x+VpIA1BqU7CwXOuaClSYHnKPB4c7eS1YXBl2lkZgU2RYnlQgeAifFaWYjjd8jYx+IRYXBRdsdRC6OF8PtUe9VPiGwDg2mocOckT61CdhcGD+70K62Dwsd2outDMEGo8DNt+SXcrtYOH+Gcz3LW34YOfgteCwaA+f3Tsvv2VN5U8hGFwLbZT3z91oZgNAsETQd/X7qxKm1WFP4eoLTET5x9lWLwea7jOh08PynxyUAqosOMDeBINgZ7ta663tvurxmntDKAa3r/ACA9V0Hc/wAfhZ3YoDzmtAHmTKy5cfK9DgYG81tePVZ/iWIIDRAILZ2iUx/FnKGikCJi0UWfiWmBm6+d/M+CXL0FcPiA8yA498z6LDxLttQATsHVPgAfBO4V4l8z+6x6zNa6LmcdxEvDBMga0guBnwB8iok3D0WPi5S2f8sonW5JA0E+iHh8UgEwZNBpMHXq2KUWXHaZzVkAtaCDWuvUQe/mtHAYZyhrjLqnLQmQ6XSdKCKTY2W04s7W3iGyAQ7n6ikTsUWBgGJiSNjAA/yIqTyHiLLbgcHQzE27O1x6msn5kNGgCaEWmTbQCI8Vpx9YWDwcF4AAmOQEdyi0saSJDT76hRGB8b4nL+oASRLWD5Rrht/ytJ8U79JwY05suUmTHaAzSOzeZdSaVuncUMuK5hGSMlYOdp/TbBm9oBiJHcgZhQxwIgl0/wDxpM7G63Z6HEDT22Nytico/aZiN4kjpTcJWHw5OthNb8z9lpwQSYjpaO/kRIPVaf8Ap4MEO7iKNi9ZmL1+qcmD2Rw/DNEGK6E3J5N+/knYuE5z8tNDFZqJ02k35pvD8O4uDW9KGsd5oPJNbjz2WibBzh+7kDo31udgv2TK1jWnKCXbwKdBy98leEzOak+XkNl0MHg5/Y4jYV/rzXZ4fAYBOQN2p+E9wY42FwQ9wFpw+F2jxquxh4IJ07zVOPBl2np5Jdw7XOweG5ELoYIJv6H7LTg/D+ZAHSVqZwoG5HSVN5RUjP8AoyIMV3lN4ThIrIPKn2Ke1jRoPfenYTW/x8JHqp1WJhjKdehnyKaRP5CjWjY+RVmg/tSahhRQH6++5XJH3rHfqEUjUT75oRifxOYDcwfOvikZjHAj2fAq4WYE1gVGm/2PSh9F4nEE08aQfD9vuNCVptkSkOo4W9/15o8PEOojyH3V4uHm93TpKPEkbH3uPqkuxAbU2+07Jj8KG+yr/wBONkrD0pj4JAbzvuO9Dj8FnESe7TlyFkx7SLSfUff3dFhY8idR4den1hTZ+j1zn8G3Dc4ONLwL15bD6lYG8EXEkMLiafxbFq6k/demwwHVEf7jbuTAQ2xI/wAtQLSBpyCJMGuEz4YGCXNhx+WK5Z1rZ88jG21O4YgdikAUArTczJ90XTxTJtTTkPqr/SER7uqzUsnDgkzXtRcxSSJA7/8AxCW/hw01GrTeIrNunNbsTAkXrodJ5x0Q43CZnAzQAdS7c8oiiJ4oq2AQPuVaONzB71FRPlPH4PbbMfJhOBtBOEynSZVEDJGrQPDMfSQO/ktHHMAe1plzgxoJs3sCJ3Py7hC3EjKcoqK0u2SCJMmy23wxL4Xhy6kAGgjUyfKlZ5LVkAbEgl0E1dbQW1v4J3BYeUYmauWhgCTII8XNcY6hN4R8Evc1oM0zfMSa0HLobtT01t4EtblEZnDtXJDf4wBNde5auG+GwJ8aBle8yUgublz4jnNbMQJEnZojlesIsHi85DQygmNA0a8+pNVPk3Q4fgRfTUE//paf0Ysa8h6ABYWvcTAAAE8zB1PNa+GYADUQeZE+F0qcGGEHbwnvC0Aa0nTSO4lTDwWUkTPL7BBjfFcPDEAAnYfXQJe/R+mgYxi9OQJ+wQn4rhtoXE9PwuJxPxJ77mB/EW/KfwXwl76/K3czXoNVfZJ7T3/x3uF4pj6NIJ2rMdCtTWLLwHAMw7CT/I1PPpotptZZXP00n+plGylTp4/hWHowpw1EwCSdydKBA1ocCbc6zNKDxmVpw3x/SD9MCwA2pEdNkjU7DDbkdOaKhqe5IeyYufEoq6ADqfwgCDQ0XLuseBtKzlhMwY6h2X8dQntdvE+7C6KeRPkmRbhzlQon9FmbjEmI3qbU2TI1gm3iELuFDt4BMVqYJqTHiesJmGCJnp7joraDY+626CPcJAlmEDqQ0VNXRsNekD6kpxO3X379FT36DqaDu981A8+4RAmVLYw+/JG7Fi59EH63Lxp+VWA1VmSxjA/iqH9b3RGDWjOd/JRJDiojBr5/j4ALiXtAq4xMHtwTHagfNr+EJbhkARlveTmg/wAsoJFZgNCvjMMYmGcT9zSOyIsaVuAASKEEgG0CUrDxXxGZrIJrWat6X7OgVSssdI8O79EAMMPNclz+n2RUVIh7bm4CoYYb2Q2jJzSJrMQN3Eg9wBWjh8EENlznFpvGsgTJP8wXV/il4uIbD5dJAdOk10oAOQ5pbvhTMcN2M8ThwKAUJgT4DwXRw/hmUVkGakkjmGxNPvpSUOE4saHODZmWyGCIrJgeXTvdjccxk5piSAQ4ySORmvNV/kH+0/K1oqIA1AJHifVKHFMYZPURe1Oix4/xkObRrmAilQXOtW0gUP0sUnh8MYtAHdcrco81U4/0ry/g+L+MvxKBxa3YGveUPBfDn4nyim5t+V08H4WxtXDOehaBvIkz7ot+C5sMqJm1aCKiosn3Z/5Lt32HgPg7GEE9p25sDyC6bcPnPvvSJjtNIMm0io0+60Yb+YpzE+Cyu321kkFGlfNDiPoQL28UBxhMBwr19YVsZJmaDrXyUhobEdFZb7CzsxOzcUkG4tTn1VDjKCGmu0EeWnd9kjamvpXYd29dfwrwxOiy/wCqaPmcPfI1nqnDHkdeqeAx3RQKv1KX9UN6wY3QB5veitoQmyslAUW1nqo5iLyQ/qD3UoBTSaUimt5i8eKjyAKmYmUWM8gAhpNfp78lgDnwOydBJFDvTW2u9kA97otWdRQX3SnY0Cp+/ldU12apnanLnp3R0VkdqIoBOo/J1VTIlbCTYeJjyFVZw9SfL73TMNw0HhZHCZFtwaDXx/pGB0RQhcEGqT7KirKFEg8hwrA3F/Sdl/TdLSNcrpaXX0r0gJHDcNDy109hxkAXyB0gCa2KXxDc2I1+eABQQT+wOmZFZcPJboGd2I5wJe1hdNqjtUIg/K6vVZ7kKzy0MdGE0NADiZqZ/lEjnJpH8uSyjh6g4j6c80EgSTE2AqY06pnG8cAGNacpLHOJ0DRHarE7DQkDdZMRwxG56iQBlBkhkkgSBSXdonbrBfH+nQcTxQdJJIbYSIcdaETEzJOk9AmYvDOc90gOM0H7WVmDvQzl7zqCzA+Fu7LiJfloADlYBMd8RA77kLXxWAQakyNIgRSdaSte4sYsL4cPmeTJ0odNpk9NAu5w2FmYIaGgbtgDmTp9YSsLg/05ditmgIbJAH+77C83AuR401loJvP7BNfURzSt0SYa7HwmgDLmds2QLzFRN6WHVXh4kCgA3uZ1IGafYSMNzRQRNzGvX7eiVj8QK76AXNNfFPBrpfrEgl0cjA059UHD47nmWHKDd28bDVc/C4dzoLyY52Hcu1hYLQIAmN9Poi+B7EARQEE0qWtHfIj6oqxYDoZ87qHFA5qpLr15ad+6hWAbhBxkOAaYJkVnlP8AVEWFw1AGuGWlRrFE8Mm5n0Ue1rQSQABWaIGAxOGY0S7vJP1srPDNBBgi1iQO/RBj4gAk9kGO1JipjdasHDhjYee+v0SsgX3i4va9VHVv56eaAEiag2pAS8XFIvl/8k8GmZSNfcqwJ1Pl5/ZJw8UkVvyv4RTxTABz7x+U8GiyDrUHe3W6MIG+5lU3EEga18rowaaH7IXtBEESFCYVSlg1RZt4aLHxDQazSKDSvTuW0uhZzhgGcsyTJFY5zoEgVg4pMAAQOo8k+Dy7z9IRZeSnRUSgDqqcicUl7kyVmUSi5RBvB8JVzZ1OH64S6nxYf9g/7f8A7XqKLHl6DN8cHYf/ALo7g7GIHSQKcl1/h2GM9h/6hFtA8AeAp0UUVfoT26HDO7I5mvOQl4AnioNQGyAbA5zXqoopi6rHMjDms1PM5Zk85quXxTjDK3j1Kii24s+RnHvIwmwSJiyZ8PH/AGu8fRRRafpN9uzhDsnorcaN7lFFk0Xh69AtbVSiVA1n+J/+jjf+2fRRREFB8AOfh25u1QitdTumg9nuUUT/AOqBGx/2j1KzYdXidlFE4ToAfRRyiik1oQoogLHvxQtPqPVRRXxTTC0bapWEadypRHIoIa9Sheoopii8Q0Pd6pOKaeHqVFEEzYx7RUUUVRT/2Q=="/>
          <p:cNvSpPr>
            <a:spLocks noChangeAspect="1" noChangeArrowheads="1"/>
          </p:cNvSpPr>
          <p:nvPr/>
        </p:nvSpPr>
        <p:spPr bwMode="auto">
          <a:xfrm>
            <a:off x="73025" y="-723900"/>
            <a:ext cx="2019300" cy="151447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6874" name="AutoShape 10" descr="data:image/jpg;base64,/9j/4AAQSkZJRgABAQAAAQABAAD/2wCEAAkGBhQSERUTExQWFRUWGRoYFxcYGBcWGBcYHhobGBgYGBcXHCYeGBwkHRoaHy8gIycpLCwsGR4xNTAqNSYrLCkBCQoKDgwOGg8PGiwkHyQsLSwsLCwsLCwsLCwsLCwpLCwsLCwsKSksLCwsLCwsKSwsLCwpLCwsLCwpLCwpLCksLP/AABEIAMIBAwMBIgACEQEDEQH/xAAcAAACAwEBAQEAAAAAAAAAAAADBAACBQEGBwj/xABBEAABAgMFBgQDBQgBAwUAAAABAhEAAyEEEjFBUSJhcYGRoQWxwfATMtEGQlKi4SMzYnKCkrLxwhQVQwcWJHPi/8QAGQEBAQEBAQEAAAAAAAAAAAAAAQIAAwQF/8QAJREBAQACAgICAQQDAAAAAAAAAAECESExEkEDURMiQmGRBFJx/9oADAMBAAIRAxEAPwD66hcFvxLu6LJ4R6bXHTgVF0qiwS+UXTLjnarSo5xdKYuBHWiLVSIBEjsSJOlSYqTFzHDCmxULjt+ONEAh4R+p34kc+JHQI6YFc/at4xwAxd4hVGbX3WL9ofs0i1pTfJBQ90g4Es5Y0JDUcHOMjwH7FpsE29KC1hRAKrzXU1clIO0xqzZwh9sl2wWpJlrmplgpSi5cABUGJxKlbTYjUUo6X2xm2yai5LnhSL11XwikKILBF65tFRdiAAPl4x0/VrQ4jXX/AOoUiRPmS5hSQCplS1X6jFJHzA/xYZZR86+0H2sRaFzVosyAVMRNIWZiUggONopTpQUHWF5v2XmEgIZZUSnApSGdiVKADKAcNU7zSFJPi8yTJnWdUtCgtSSpag5AH4TTMgvXNsY52ZTvpW4z5VqScXpgzAvk6mffBJNvmJSoBSrjFg71LpVjgSCQdRFLTb794EAOpyAEpFAwusHTTKKyJ5G0lRBS7to+PFi3SsRvXtaIUkAgpLga4vgajeBvgtlVKTJdSCVFbvlcYOHJIvFj90xQzAwoVBKiabJxYgq0yAAxcwjOnTJxCJY/lSKAOWAc7yA5OcP/ABNVkISFYhlAgVugEjPGj0h6xzLjEIQLjBykqClO7qBN0kBxpuzhJFiWXUQlJzNMBTKmXGNOV4b8QhADvTtWum+CeU7J6d9pVzJRkLmKZWAF1KGAfaCUuVUu44GMBVnSS9XoGwpoI0pfhgUpEsCpoTWh1L1Zq7miLsm07UDVfjdwzpE5XK9DTMXYAaZDHKLCSWYCg5BhjG5N8OIlXqAsFHVibqARlVKlEaCF5vh5+GUgVAvqJ+6mjDicem+DLntTMXMBDE0HJhCk0h3GG6Iuznl5xVSQI5zHx6rBLqXiRUyXy8/SJE/jqdP15EujSOxyPYzoiPHI7AXY5HIjRgtEirRDGO3YjwsvxCWMVAMHNcoUtH2jkJH7wHg58g0bgbabxHjz9o+2ckJdAUs6M3UnKPD2/wASttoVWeqWkmgRsAbnG03E6xGXyYxtWvq5MKK8YkhfwzNlhf4CtIV/a7x8qNinlZJtE03sWWoXjStDu7Quv7Iyzrv+veI/NPR8K9x49/6o2WzKUgPNWAfkYovZJKn6kAtxpHz62/bq2WmYJgmGUi8QhKLxSFXaBkC8o6E5nIAxad9kE4gqAY07CM+2eCTpQFwbOy4GoBqQ2VRX1gnyzfLXGtrxn7VWqfIEsqJIF+/LQpBXLIBd1BLhJYEpToaYwv8AZX7Sy5CkgyLrkXlpUVAlJLG6rMg3XByMYs9EyWoApKiQN9dM4BN+OAD8KhNBiaR0/L/qnw45esmfbABAShJdSAhRWHSCistQapJJVTK8mtI8V4p4hOnLeYb4FE0YAAABho0aciQou+yzlZNQBqeJYDUkRSTZ1TA6UnB/1PvKKuds1s44SdPOCzlSmY6k6dPdYLK8NmFyaJ95R7CX9lmmpJBuqXUYsmr15NzjVt/hCAksKJF40d1tQNmzimFY48e3TxeCk2MvdvOcA2XXrGzZVLlpUvEy0/DSwAdRqHbG6kEjgmPQ2H7JBKSVfOWz3bRJ3H1hm1eEBASEgKN8EnJILXiBqEgJG6/nFecnTeP28rYPDlMu/gNkA1YAGYt+LJT/AFwxIlGXIKzis/DSWyFVniflH9UbC7CtaSGMsKH9RUuY5GhWUoA0BVoIPabCkuhDXEoKQcQk1QADxK1E493PObPiwfC7M4mLSKq2E5NeG2Sdyf8AKDIsDpSRh8ww2vwA8h3jf8N8NSJN1tkir53qkUx04DKC2WWNpSRSiE7gCyj2J6webeLEt1jBDE7MsBSj+K4kDjme8KmT8KyTZirxmrO01NpQFxG666VmlDTF49FLszuS1WYcyXO6rtmw1hO22YTFy5Zf4YJUtmycAHUkkvvJ0JEzNrHjpfhn/wAczCAkAKL5/hQkbyb5bRMZvhfgqlzEJNbxDndiT0ePc+MWW8nApTLSSNwukk/zFTDkMHaEfs74abyZho6S40csn8oUeYi7nEe9Me3/AGamrmrUhBCColIGAS9O0cjU8R8TJmKIUoDAAOzANkd0SJ/Mdx9UHi1o/Ek8v0jn/cLQfvDuPSH1fD/Eo8H994qVjBKVEH3kKR9Hzn1P6cPCs4zZxL36/wA6vKLTPtDOl0JSTvcnyEX8S8QEoXWTeIpR+Zjy5tIUalzHm+b/ACf2yR0w+L29Aj7ST3qocLo+kEV9qJuqR/TGDLWMzSKWy1gGkeS/Lk7+Mjd/9wzn+fslvKFZ/wBpZppfI6DyjBmeItvhWZMJOyXx6594m55X20kO2m1F3d/Y+sKzpilO0SSq87+zSkUUlUsKUoZ00qQ0SmpZ7WUhKTmT9YbmKUUltQzQaVYUrSFuXDHc4FYZoG3UgsMmwLOkhIvY5+UHlVHeKLQS6dMffvvBJFn1LUHv3pGXIDPJ0y9HgMt6Z66YYQ6pIZ6VdtOcKKtV0kJDt+rv0aJrackWJNSQxf8A3Csvw9N6hOvM1cdYdCSos7OHO7d684MhSQhwK0ALVriX3fSGWgoPBUXbqcL4Wr+JQwc5gfUwyLKKIDMGGFKYDlSDLmMAAKnLQZDyi7Vbj3+kV5U6gaizDd+vviIHcN9zUAPwL044GCKV97kBrnXQDM/q3UbKSTp1OQbQCp5cICkxbkNV6Bo6pVS1SaDTjwxgc6fcS+Zpw17N1gFnm7PduwHNieA3xts7bJ4oEuSkEpfSoBc5qrygVls5AUTQXhnkEMG448+MVCHYZkh9Wdz6CDhLAB93FqFXPGDe20u2FTR+eA98IiFXUMcmFO/UnzgXxqjSn6wCdPLhIYsanGufR43kDiKgN1wz/SmgELWohJJBF1KWujMljXqw3E6wvOmkXjRzQPk4rzbzgqgFBIq5FeWy/YdY2xXTtAuRRiQcqFie8KCZ+yWQ+YG6jBvPnDSJYILZsPr2brC1rwwYVIAxOLPo5LxreElpXg6SPlOemuESHviGOxtw+Me+l2MDEk8zF1gJq7ADBg3F8Y5PtSUByY8p4z9p3cJ+XP28fQz+SYuWk8YtgUtSjXIVfpGKo3XJzipkzFbQBIJ0wP0wgo8FnrQDdKR/FsgdY8XjbyryIzfGAKAwFfiJW/byjWsX2NlFbTZtRilOem0fpnHo7J4HZZbBMtyCzl1cKmOk+PY3Xi5NmUtJYH6CGJFkmS07STjTphHtpqEgXUpSAQ1A3IsM4zvE7oSEkEtXHGjExssJpmOJblDCqqnlnG1ZbHKUzi+d9QOWEefVagkkMMCAa0fTXHtBZduYljlEY3xO2rPnIAupAFTSEEqCnPv39IQmW1zjiesGss4XgNX8o522mU0Z5DnUU7j0i0q0YdOmPrHZFmvm6+T+cJmWUEOX2iCeTeneN626Q0uaxbSkKS1OQM1HzeB2ufdmF8GHf/Ri9lWL4OgJ7P5xKjq0bSiNAPfKLy03Ui9gA/cluv8AjC6bQ+Grc2f1gXik51JQn2deQBPMxSdmBOqC/wAxw51Pv0i1mmghSjhXqWDDeXhGXMea+CQkkcGp5gwzZZdABgKvqpqnfiByjNBZk6+phRKQCdC+A3Jo/AR0TfvFyahAapzKm6njFJQBLZnaLZJwT2A6wOdack1JYE5AGgSk7/IGMqJaZ7m6Kli5fDgcNa7ovJZtzV4MMOrcTCBP3UnF7ytW/wCIw3+TVsXdQEPVTPzdvMnnE7CSZji903YmnaCT1VpgP9ecLpVsjIE04RxcyjbnO7P6QHaonZ5Cr5+84Ff3AaCKKmbNBTHv5fWBTZnfAd/TtCjoYLvKu5Df7zhtSg2Oo9XHWEbIgAEvjrjo/wCm6LlbsBR6Nzz0/SMw6FOH4gcTU+QittKXHAZbh9IVTaXLZBqcCT9YJaV3lHc1OTe+cNSDaLQyjy8okZ1utH7RXvKJEDye8+0NoWaJIxqPeEeblsVlBxZ2PT1j248PTUpclWeNda+kJH7LS1TfiLxYApGBIzL49o+hfjtqAvCihKRdJIJ38MToG6RozQVoupJbImp6mGESkJpSGAKUbdF6LySvs3MQsr+IG36vpGpKliSl1qJzID+uGEP2hD1UdMB6xi2+1JD1erYNHLLLxOop4j4sFC9KJ3jMj/eBEZtptZmBK1FiKHTjzECm0JIhKapk7iQPNh2jhc7kHFAPXXygaj/rdjFJ0wJVU8h9feca/hlmQoAnoO0aS0PPTbWUgn3x96RSxW1QUFMaEdP9R6u2+HyzdQwJNd/InDjoIkn7GhghK6LUC5BNQlTje4PaKuNVJy7IpMZ8X9D9YrbZJZk6vxap7N0jRleGhE1CVKwUhJODhSFV6gRVcsfFRoynf+L4jdgInXGnadsi3WBc27cSSagtxDeveL2PwaeLwKCkqDB21c50LeYj0XhTCbs4KvD/ABUOxPSGvjuQrUn/ACYflRDjhNci9vMSbOqXRYZQdRzamsKpS61P8t1IO4MVK7FucegtaXnMfvKANcmFPzCE58tCQkXQL1Fc6Du3SIs0zElznC1qwII6tQeX+o0LGp0gHMV3OT6AnlCdplhynAJPk5bhXzhiRPYHddHM19Y575aLTS14IBKlEE0rUMEbmw66wGcQDdBwoVan7x8hw5w7Ka+o5kluLV9BzMYM21bWz8tQng+Pbvyiqej0kbYSRk6tycT5d4VnW0rUVPUlRHp6DlAJ85r9cgl8wAXV3ujrC8lTGuTDuPNzxgTvloqnOAkcPOsXtU9gep37oWlHaG4Dl+uJ5QC1Tuj4a1w6wSNaalrZnoT2f2/LfA1pJqcAafr0HswukkmuGZ3405UEMGaCC52aEbmLe+LxXthTaHJyGD6ZeveKmbTTDriRyMJImmpPv27wX4gKTzbjkO3eMmigMtJxBcnTCr+8okqbtkHEgdRXzBgSlOke6Pj59YqiY61/wqJ7KcRmZ887Rc5xItaZJCiMM8sw484kHjU6fYwujBgMqUihsq9eGFPrAJNpX95Q6Me5hu8cLz7mj6iSNp8OWptvCrttcHo4iLs6gCyidcHeGLTPu8+bb4QnTQc2bMlvX3zjlbCUtNvBlkILnIZ8GPDKPML8R+ITU4ewX90jQ8akqSr4icaFTYNkTpxq8YwsTuoEOk1BPzAnHe1esebPd7BuYXAJJ04wvKBULoDse+IjcsFiTcAWCSWflhvgZsK5c+gdBusdCFAvuwbhBjibHmvE5KkkYOSr8tPOPY/Z3wkBKStVWc7uJyjNtfga1lJNXUqmgUoGN2y2MhISaDz6R0xnLSNhU+XLS4AO+FrZbSTpcUg8i4PkYzvE13JagPu3CeJVh0HeO+JpKp6U4BSH5pCwH0qodRFZZfTpIvaV1CtQo85ayfId4TmTLtRVihP5GP8Ak8dNoeS1HCpn5iX7K7QtapjYY3lHLRh5d44ZZLjVss8JvK/CUqHNBB98IFY7S/w2yS54/L9TzjOXa9knUkAcEhvMwKXaSFDcG4ZD07wXNmhNtO0ScQQRwBAPkOkK22Y6Sr8IT5s3Y9YAufUv9290cP6RUWnXAN1+Yn0/1E72wFsDkNmz9Begtnl4E6k8SSG6Bh1hNU5yMmdVM3oB1i0u0spL5KFOLegHSDQlOLtFZiskAgdHPciPPqNdLvpQDsTGtaZoTKWdThqVLw7RiE0JxJLDfh6kwi1a0TapSMTUtxJHm/SJfBZqgdTp1JgE3amLU9KJDUoaFuXnui9lGyVEsCw5ajklR6QJh1S2fmTvJwHQDqYXUn9puSkHmcuyj0jk2beOFTVtS4cdiOUEYJSpy5faOqqlv5Q/NxrGbe1J1AEttEOwqwJevGneLfESQpD514uCQODJEdkJIeYRVRAQ+NKE9R2OsKpUHAB2QGO96lR1cl+cVeiIleyHoSTjph5x34mRo9W0OLdaQCasmpOGycyKMSPPjFphdJIqb1N94U7v1hQKZzpDYt78njijdmUwKvNJT69oV+LtgPTOm6vRhDVpXU6hz2PqGiaZzG/4Z4nLEpAWhKiAzkB2FEjkGHKJHn33nE4RI279h9alyAKP0xgylEOA3OsI/wDX1AHvBh5xF2z9oztyfWPo2ha2BTHaq2QjGnWtLVLl8qEipqBuzGsPW6eGLlw5GOgL0FN8YVlmioU3zFxg3to45Zcs1SgFOy90pJALFiRVjiBuJPARgLlETbrACmTYac26R6OXKACUuwKiW0SKn3vgcm6sk3Q5NC3N/e6CzbFkS1FrgO85AsMTgKa6wzZ5JAJNSO2cMTJJAIBcgFTfoPdY58YFAKakgYakjZPXONJokbbMPxACcH1rWndhB5c0lYSMSHxwSKcnNOphG2znm7OIpTIslv04iCeHT3MyZgHAGmyGGOQqee+I3ydE7ZPKlzRleD/0bHLaU/KNOfaGtIB/AoEahXHhGRZ3KZjY3T5lSu5HQQWdarwC3F4JSDv2Vg+YHLfHKV1qtpnXdnQq80/SFZ816e3akcmWgKUlWTFzw38oRmrwOoB54Ufh2jlkPI6qeQG/DtPvJw8oqic54srsTjxhaVM2PeqSPLvFRMDJ94rTGadDTVuFJrV0neGr73QKdNxrRRL6jE+YI/3F1rB4XQ/FT/WEkznQ5FTUe9wbrDBTZW4Qmmy5J1JPWmLb4WVNdaA+BBPE4egjiZjgOWw3M4AfpeMAVM2xTFSOAFPr2iqn0Y8VtH7MJGZSW31cfmHWFZCmZ61r3LdgIpaVG+nRIJNMNO7RJaqJP4qA8Sa66Rti3lJUoFh10wvKPQ3eW+KKn7KTgnTh6kBv6hF7XQXRjXr90dW9iBkJBQPuveJ1AANONDzEYGbOnau6MFHUgOQOJXB7LZ/iqKBViCd5NTxc0hFU26ln2i7neouemEN2VVxLDEvyrrrVhvEamD2iezgByA1d4ugdn/3GUS6iihP3jljgNQ/kI3UW9C1FM0gKwTMAdQP8X4gNTVhjGfP8LMitCGJSoEFKgz0PBg2gitbOy83ZWpJqVAkcEgqfo/WK2ZexqRhoR8w7R22y7y5ax8tHO5RKSORPSuRgHh1pCSm9VL4OzpYmm9q10g2PYKlAh83r3D88Y2rEAtdxRpMF1J0WKg8yw4ExleI+H/BWQC6FC/LU1FJ9CHII3QZK/wB2RRlf/nzbpB1Wg3/TO9DQkdC3pEj0abPKngTVKYqDkOMcDjvESL8f5Ywq21cPkan+JP1i03xEmYdAeTBz6NAJ6GqcRTlrzx5wjaJhC3yN0GmtO8dPLlLbmzSQLxYKq/EinbvC8iXtC7Vze65QK0z3CTUUq2mYpxjvhk0FjkLwPDLzMTbunR60TlE8W/MBXoI0bB+8UAKAJppiG6CM6Sr9qBkADyDj6Q5ZJpFpW+aL3S6r1MXjVaacoAhROKiroks3CneEvC/3S6B0hJB1BF4ONztyg1mmbSd6Jh6rpGf4Yq6UE/KtNwjLZAb1h3zG1wx5c4/Fchtol8AwU3HKCrkKQiWHxDmhoTU9IJ4mhImpQAGvXSKDG6e8P+MEfDURiCQdauaaGvukcvHim9RiWZbX/wCRjuJpXo3Q1ii1MNNpQ3Grg9XHOATrZtHILACjyqd9fMQvaJhCgKh1Ak8WUCeTnjE64Ta4J5ukHCg3B6dmhadNIljV2HL2RyMce+ogH5m/yDH0gU9QemAI7JbzeOeml4N2deAyJfnQjsRBZagQ4Zsv7hCNjn/IrCr8tPIcovY5mMvMKDd37tGip0NaybpGF4tT8ILg03AiAzg5u7qDcbvckg9Yk2Y6gzMQ7b3S3mYBNnstsSD3x8m6Qi0VM1wtjV0tzcDs8LTj+0QHx+H57q5eekSWoJQRqTxYBKRX+owGT+8QW++3EC8X6kw0UWeCUlQxKmrxKfJI6xaRNqAB8t1I4/pQ8t8WnzR8Kn3m41L+Z7GAWNe2APuqO92Dk9VDpB6F7EmTGKyMKpT/AIg9GVHJCQHVolgeZY8WqOUDtErZuuBv0SAASf6TFpxd0pwLchiSevWKauImO5zNBwYYbhieAg0uYQWFcONMzvqT0hQzG55abidMz+ohlSylXHHU4sndRyeIGsDCWtgQkZhzw03UAHSG5FsZNxQvyy2xmKMSgjAhx3yeAWhOeJz3nLk9d9IDKQVFIJYVAbLe8XDs7aPDdgFCryA11WeA2VDJTdXLRgGSyQpNWVUZsag8CKR6SxTmBwpRVKMT94Zu2PrGPapLJ+IjC9xKakkE5jEPngWwia1bfgq02mzmQstiUK/CrM8NoON50jHVZlomXF0Ul3B60OjlNdDBfCVFKkzEYJLrTk3ykjcU0bI7sPQ+NWL4oTMTVaPzyzj0+saTZjy08EKPLyiQ6UHQKoGLO4aleESI0dNlVqNwudxfMhwa8h0itnlhaQVZUOVHBD7wR5QnaJr/ABBvHdxF/Dp7AVx+hr70jq5nZStkINTtVyx2ex7Rbw5LXh25OfPtuhRSro3pduGnYx1NqPxEgUCiG3ggg84FxtWNbTRooEeUFRaR8eWo0vpKT0KS/QQjZZrKG4E9m8wIIucApCvwr7HaG/OLx6ireTNmtTFskSrp5Ha5g15RW0zgbJeQaoWpXRvRQhSXNKPiXgxYtoLwSoA9xvitjtCaS1fIpKpZy+86ScsHH9J0hnKMqJ4hMeYhWSihQ3D5T0UDBvHZxIW2ZHMFKQMNGx3xh2+cE3Qagp6A1b+5zDFrtjofG9WmDkAs3Uc4Ptts62L2gcQ7+T88IAbW62JBYBOzhTzGcRSakHDk4dqjkfbwhOWxriCUk6KBAHI+8omdIvZlSahsWUONH/yA/ugKFPTcz9fUxedMAunRTF99T2PUQoQ1dxB41+kRTBpExkKH4T3SXgwWBMURqfMPCyl7KiML7nsDyNYJOmXV8u5Y+XlEmdiSpu0dyQeDKAA7Qtazt/zEDl8vf0MVRMx0UAH5l/SKT17aX4/2qSfWEDzj+zRwD/3BvLtHbArbRTBj2W/dTcoAVXkkDIoHkD5vDXhjlZVkLw6qSPK/1hvR9q2xVVAfKkhI/ooBzYvAfDwWJGN1hvJFexHWAWhZIUHqXNN5A8n6w1KAAbIHy88IKPY8yXeUhAqDRX8qa9wAOW+BTpovKAZncnAEjGugo/ExS+QFKzOHB28j2ELzk7ISOHHN30x7xTWiS5vxCMc65lqmYr0GvAw7aQCArBww3N+jdYHZ5N3KhAruo4rgBQDUvpDAUVBk4gmvAPeGlKDimKZZEm+nRtk6v8o4VA6HWOpllgXfA5ByKktkkOG3gQxYZDKAAcKSeLOLxL8PKHJ9kZi+BcEUDHXqPeDPoyFbKhgQdQ/Wh79oXXZVS1FNAVV1SoOQXG8EfpGsizulzqx6/Qjzjs+WNl8iLpPGqfe6Cw2sWTJVLAUmhA+XG6pywOqSPWNvw63C64wQSW0SaqH9OPKDiUkB7oZhTdpycwhZbPcmqILpOPkQR7oRDcbLuHbUNiV/4yi6ajnU5axyEQZiNlJ2RhUYacsIkLbKzFArWCaEAncabQ95tnA5CbigCcxwpRx7eK2lAAJGBF4jMasDlu5aGOWhP7NKjS6mrbsDXd5xLnRrXMu0Yukkb8PNqjUtFbQoG6qguEYde7E8o5bZgULwxz5ZwqaBTvdJJPAuPfGCnbbROaYpNCGO6hqfrDfiaUkEO1Utv06AdhrGNKtLIL1LBzm6QXPMExoWW0XwRmBTBqhh+UNFzrStmp88Lcq+8SlVKAgN0JIVwMZFqLBnIIY7qhv8ylJ3ExadOdTguCUuN91rx5KIPHdCNumukKBwYVNSGCh68xGtFEmWkTEIJodoEE4NiG0x/tHGDImgS7uN0gh2wvKVQbtn3SMdaxeTvCtwKgAX4kMeL6QaVaWdKmwvA0oEggPxbz5GwK+JLYZcwluQPVoT8XG2TkoXuWeGY+u6Cy1EFKTiGxrkCoVyN720Utc1wlL/AHdk4MQSQ/IB+uUDdwt8YmWXFUgflLA9PKKTV1Vo7/0qY+qTBLOsA3SG2WI3OXHEYcCIXMpgx/iR0+U/2lMTkF17OyfvILV+817zMEtK6pOuz0dHlALRMcO3ykHcyi9OTRedLN0j8JUruHiTeHLO5pvH1PpESXU/8B5YjzaK2OWbx33m/KPpFjJ2qVBKum03mk8oxnS1jlkrxZ3PUFCe5BjRs6WBORJUOF5LevWEbG98K/hSeYLxoztkMckhP5kv5djGpjLSmgfrrRv+T8oKlJzLD1JfyEFTL2U768oJZpJUovrQbx78odJBtNVBOeBGlP1A5bo7Z5AVLJqQkhw1VGtf5XYcuEOq8ON4nF6Df95nyd6w1ZrEQhT64UZnwbPhm51MXMTrkhVstTwAc9+oEP8AhNiYEn5tNAKh+z/SCos11l5nAYtjU8w4fHkXbsiTeBSNnP1HPGGRlZcoApOaVEP/AAnD06iHrTZfiIKRsnUNr9fMwrOklJSRXap/YoHrdfmIfk4gGtDzwPpDCR8OlrCLiwCQoCmBoHbOHDZwUh2IzelK9K9GMCtKbqhidpx0FeuPKJItGyM646O7gjSkIXXLFxQzALPjw4jDpAJYBKjrdUOBH+4tOUp1MGwONcGx694HY5d4Eu5upZ9QVDCKl3wEBGafL1jkEm2W8SR6ZUiQ+LbZJAVLvp2gRQB6EBmIODhuB5GA2eYSgpd2wf7yS5D72cHfC9inFCyKpCwpQ3LAqwwLh6ZuIbVIvC8khj8wBwJqCMymj6ioMcqn+QpEsnZBzAqPuqDV1+XzitqoRuBHAAA8657zpDNjFSFfwjdVRN4bj5GAOopXeZwWVuIooYZgk/6grIlB+GE0BCWJyIqD2H5oL4ZaCkVOIHbHuH5xUpKiZYe8lgG+8GC/8AQOmcUOyoB9lyngpJBI5v7rBLp0gkyaQQ1HDcwxT9OkIy63iNASMqJDUycBVI0EybyAMqjh8t3DeDX6xnSQygrgFdX9WMaigrG2zMxSpL5hSR6eZiKIE1WgStG68ASHHWGDLvMSHIKUjkoH9YWmSSt1IreLnV7rFuNe8aEcovJc0IUpLP8AK10DiawjOWWOoPT8Q4O5h0yySKKYrW/As/ZuBEDnWVQUDgrE6Pg/vONdxrCiXvJL4jvW6ebXTweCzKXQcg/J6flb+2LzLJdukfKSU8AajofKGvF7Bc+EczLTeG8lZ9W5RNTYzpkt0gA/db+1RbsIYuMlNfnFeToP5g/KHrD4QVMzUN4aM4BHn/dDU3w03U0+RV3jRKiP7r8a43s3pm+FWQqUkMXBV0b/AF0gw8KWVFIBcJegfMMN2JHKN3wCyMm8cVFh0q3lG7LsjdvrHbHBp08VZPCyHSQa3QD01GsW8VlOlZ6d28o9XNk0ZsD9T74QlabAFMnQ7tz+ca/G23mJimVuSH99od8KwvLDAOx0zV38uupbPAr5F3DMUY6Pmcum+GF+Dm6lIAaj1ag9cv8AUbxsrBWORQ3sC5HnTi7846bPRsr1NGOD9Y0JdnYNp7HpFZsqp1cHiK5chFaakf8AtxDvj8xzzHvlDEqWEgNl7P15QxMWCFZUu7waiumEDTQecVICk5N4qSKVYcCAxHQiKImm8hRo4wOpILfmgVvnFCkkHAh96XY8aEnrFrWCEpOJTi+ZAOPG6K6xw6pphU4FbY0Khjsquppzd2iiKEHAHHNi2B3F/bwGSv8AaKV90gF99A/k/wCsBSDcoHCaEfwliC24uOsa97ambYqumI1IP0x94JyLZdWKOavxo4ffQjeIi54KQC5Yi6TixxSrrjwhK/XDEF+RoW94mG97Rt6aWUqAJYuBVokeXHiKssN7vz+sSL823Fpku8QQAXY0o5ypq1MNrIuGPPDiU1DKScWccAcwacKHMQtZbQQsJSGoWKq1wUkjAcK4A5iNGzW4LDsxwUBsualyKOd/FzQmJEOf9MA4UAKuKtRSVUJyBfHInmZ8AX3GYYuGJUkXajI/rBLCu+m4WJRdBpVSFYOMQce0MfASyhUOS+eZSW1y7DKJq2XabOafjCXBGRMsCu97zc4UsqxMqB+9F8D8My6XbqR01jcNnv8AxCCCoJCQMiwd+O2rkRCHgtnAL1xBTueof+4+ekbRlEstkNwULH1ALe80xS2+EMCXd9MwVCr9+ZOUbstAAIFBrm6aedY7ZJbyynNLp6F09mipidsOweFpMwXnYFxTQP6+2hix+EBE0gYYMeANOd7pD0yYBNSWxu1/qKfKYOkOn99xY8KTE/SLxxiSa/DwObwl4n4YFIN0bVCOrkdW6CPTGUGwikqSAe3vrF3HfB28/wCG+DOgBSXq9Rx+rQ1b/CUzUilWA4UYU0f1jeUKcKQDw+oPIdoPGcRmb4b4YZbIbJ3y78IYtHhIKS9XJXkKivk4jVbCA24skcW6gp9YqyaBWTISDdSAAC3/ACMGIq2tfL6wKXOBukZ3iOeHYiGFivI+kaMzrXiN5ZuX+4DKIvqHP32iWqY60j+JXUf7EEs8ouonM+yONOkDDAQUIMDSdaH3XhBkHKE7UMqm+o4/qMYRtk0X01xAPnV+Yh+YXoKHF94w98RGFbEvMRlRSeCmYeb8ecc8habmIZZOSqK6UPH04R2QGocvf06wCyz2dJqxLcv07RWYgpXjjhvIw5tTfSDG6rFvFqLAS75aPVTdm5xVRSpF5OChTNlCg9RBLcoqllScbzpNKMyD5ecLWAulaeJAwzcHrTpEZzltueHyztDIEc0kN9RyhmTMuKApdKW5v+veFpE1pjYXqN0Umv8AeIOtdFBqg3kjR2BHJVecPobJW+SzDDFjqRiD5jiYz0rxxdNN+BbuDGnaV35ZANaKT/x6YGMdFrYk4EFinmwfqILBwqpCSXJIJxzjkCXMUCwAIyJaJDqjVEmD9pLOZSHOZ228qcIYsxa0TG91JiRIK0adlpNcUdKH6mNGxnDl3uPEiRNdJ0JI/eDifJQhCz/+Xirsot0YdIkSNPQjXfZPH0EUsB/bTOCPIxIkdfbKeIHD+c+UOqP7dP8AL/yMSJFY9hqJikjL+Y+RiRIsij7/AA/4mA2DA/zf8REiQXuNDYx5H0hbxA1R/wDYjzESJFZdMQlfLI/k9URoTYkSIjRif+TnMPO8I0VZRIkOIik7CCpNRy/5RIkUXJgqn3lGNaR8/BX+QjsSOWSaBe208E+avoOgglv/AHadyi35vpEiRF7MDIpN4H1jPfaVwmdnaJEiqzlo/ep4jzglvU02nuh+g6RIkTj0Cs6i0toffaMe148lf5CJEjftgrqMOvnEiRIC/9k="/>
          <p:cNvSpPr>
            <a:spLocks noChangeAspect="1" noChangeArrowheads="1"/>
          </p:cNvSpPr>
          <p:nvPr/>
        </p:nvSpPr>
        <p:spPr bwMode="auto">
          <a:xfrm>
            <a:off x="73025" y="-723900"/>
            <a:ext cx="2019300" cy="1514475"/>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6876" name="Picture 12" descr="http://soer.justice.tas.gov.au/2009/image/1182/bio/id1182-p-MarramGrass-l.jpg"/>
          <p:cNvPicPr>
            <a:picLocks noChangeAspect="1" noChangeArrowheads="1"/>
          </p:cNvPicPr>
          <p:nvPr/>
        </p:nvPicPr>
        <p:blipFill>
          <a:blip r:embed="rId4" cstate="print"/>
          <a:srcRect/>
          <a:stretch>
            <a:fillRect/>
          </a:stretch>
        </p:blipFill>
        <p:spPr bwMode="auto">
          <a:xfrm>
            <a:off x="152400" y="4800600"/>
            <a:ext cx="2620433" cy="196532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754563"/>
          </a:xfrm>
        </p:spPr>
        <p:txBody>
          <a:bodyPr>
            <a:normAutofit/>
          </a:bodyPr>
          <a:lstStyle/>
          <a:p>
            <a:pPr lvl="0">
              <a:defRPr/>
            </a:pPr>
            <a:r>
              <a:rPr lang="en-US" dirty="0" smtClean="0"/>
              <a:t>plants </a:t>
            </a:r>
            <a:r>
              <a:rPr lang="en-US" dirty="0"/>
              <a:t>of temperate regions and flourish in habitats </a:t>
            </a:r>
            <a:r>
              <a:rPr lang="en-US" dirty="0" smtClean="0"/>
              <a:t>with adequate </a:t>
            </a:r>
            <a:r>
              <a:rPr lang="en-US" dirty="0"/>
              <a:t>water supply. </a:t>
            </a:r>
            <a:endParaRPr lang="en-US" dirty="0" smtClean="0"/>
          </a:p>
          <a:p>
            <a:pPr lvl="0">
              <a:defRPr/>
            </a:pPr>
            <a:r>
              <a:rPr lang="en-US" dirty="0" smtClean="0"/>
              <a:t>They </a:t>
            </a:r>
            <a:r>
              <a:rPr lang="en-US" dirty="0"/>
              <a:t>need to survive </a:t>
            </a:r>
            <a:r>
              <a:rPr lang="en-US" dirty="0" err="1"/>
              <a:t>unfavourable</a:t>
            </a:r>
            <a:r>
              <a:rPr lang="en-US" dirty="0"/>
              <a:t> times of the </a:t>
            </a:r>
            <a:r>
              <a:rPr lang="en-US" dirty="0" smtClean="0"/>
              <a:t>year by </a:t>
            </a:r>
            <a:r>
              <a:rPr lang="en-US" dirty="0"/>
              <a:t>shedding their leaves, surviving underground or as dormant seeds.</a:t>
            </a:r>
          </a:p>
          <a:p>
            <a:pPr lvl="0">
              <a:defRPr/>
            </a:pPr>
            <a:endParaRPr lang="en-US" dirty="0"/>
          </a:p>
          <a:p>
            <a:endParaRPr lang="en-US" dirty="0"/>
          </a:p>
        </p:txBody>
      </p:sp>
      <p:sp>
        <p:nvSpPr>
          <p:cNvPr id="2" name="Title 1"/>
          <p:cNvSpPr>
            <a:spLocks noGrp="1"/>
          </p:cNvSpPr>
          <p:nvPr>
            <p:ph type="title"/>
          </p:nvPr>
        </p:nvSpPr>
        <p:spPr/>
        <p:txBody>
          <a:bodyPr/>
          <a:lstStyle/>
          <a:p>
            <a:r>
              <a:rPr lang="en-US" dirty="0" err="1" smtClean="0"/>
              <a:t>Mesophytes</a:t>
            </a:r>
            <a:endParaRPr lang="en-US" dirty="0"/>
          </a:p>
        </p:txBody>
      </p:sp>
      <p:pic>
        <p:nvPicPr>
          <p:cNvPr id="39940" name="Picture 4" descr="http://biology.unm.edu/ccouncil/Biology_203/Images/FloweringPlants/mesophyte.jpeg"/>
          <p:cNvPicPr>
            <a:picLocks noChangeAspect="1" noChangeArrowheads="1"/>
          </p:cNvPicPr>
          <p:nvPr/>
        </p:nvPicPr>
        <p:blipFill>
          <a:blip r:embed="rId2" cstate="print"/>
          <a:srcRect/>
          <a:stretch>
            <a:fillRect/>
          </a:stretch>
        </p:blipFill>
        <p:spPr bwMode="auto">
          <a:xfrm>
            <a:off x="5791200" y="4495800"/>
            <a:ext cx="2540000" cy="1905000"/>
          </a:xfrm>
          <a:prstGeom prst="rect">
            <a:avLst/>
          </a:prstGeom>
          <a:noFill/>
        </p:spPr>
      </p:pic>
      <p:pic>
        <p:nvPicPr>
          <p:cNvPr id="39946" name="Picture 10" descr="http://weedpro.com/Blog/wp-content/uploads/oakTree.jpg"/>
          <p:cNvPicPr>
            <a:picLocks noChangeAspect="1" noChangeArrowheads="1"/>
          </p:cNvPicPr>
          <p:nvPr/>
        </p:nvPicPr>
        <p:blipFill>
          <a:blip r:embed="rId3" cstate="print"/>
          <a:srcRect/>
          <a:stretch>
            <a:fillRect/>
          </a:stretch>
        </p:blipFill>
        <p:spPr bwMode="auto">
          <a:xfrm>
            <a:off x="1676400" y="3947012"/>
            <a:ext cx="3352800" cy="2681158"/>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p:txBody>
          <a:bodyPr/>
          <a:lstStyle/>
          <a:p>
            <a:r>
              <a:rPr lang="en-GB"/>
              <a:t>Transporting water and nutrients</a:t>
            </a:r>
          </a:p>
        </p:txBody>
      </p:sp>
      <p:pic>
        <p:nvPicPr>
          <p:cNvPr id="936975" name="Picture 15"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36977" name="Picture 17"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36982" name="Group 22"/>
          <p:cNvGrpSpPr>
            <a:grpSpLocks/>
          </p:cNvGrpSpPr>
          <p:nvPr/>
        </p:nvGrpSpPr>
        <p:grpSpPr bwMode="auto">
          <a:xfrm>
            <a:off x="212725" y="800100"/>
            <a:ext cx="8699500" cy="5308600"/>
            <a:chOff x="134" y="504"/>
            <a:chExt cx="5480" cy="3344"/>
          </a:xfrm>
        </p:grpSpPr>
        <p:pic>
          <p:nvPicPr>
            <p:cNvPr id="936980" name="S10_4_potato_startscreen.swf" descr="10_4_potato_startscreen"/>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1027" name="ShockwaveFlash1" r:id="rId2" imgW="8699111" imgH="5308229"/>
    </p:controls>
    <p:extLst>
      <p:ext uri="{BB962C8B-B14F-4D97-AF65-F5344CB8AC3E}">
        <p14:creationId xmlns:p14="http://schemas.microsoft.com/office/powerpoint/2010/main" xmlns="" val="41827215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p:cNvSpPr>
            <a:spLocks noGrp="1" noChangeArrowheads="1"/>
          </p:cNvSpPr>
          <p:nvPr>
            <p:ph type="title"/>
          </p:nvPr>
        </p:nvSpPr>
        <p:spPr/>
        <p:txBody>
          <a:bodyPr/>
          <a:lstStyle/>
          <a:p>
            <a:r>
              <a:rPr lang="en-GB"/>
              <a:t>Plant transport tissues</a:t>
            </a:r>
          </a:p>
        </p:txBody>
      </p:sp>
      <p:pic>
        <p:nvPicPr>
          <p:cNvPr id="982026" name="Picture 10"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82027" name="Picture 11" descr="notes_icon"/>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xmlns="">
                <a:solidFill>
                  <a:srgbClr val="FFFFFF"/>
                </a:solidFill>
              </a14:hiddenFill>
            </a:ext>
          </a:extLst>
        </p:spPr>
      </p:pic>
      <p:pic>
        <p:nvPicPr>
          <p:cNvPr id="982028" name="Picture 12" descr="forward_arrow_colour">
            <a:hlinkClick r:id="" action="ppaction://hlinkshowjump?jump=nextslide"/>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82036" name="Group 20"/>
          <p:cNvGrpSpPr>
            <a:grpSpLocks/>
          </p:cNvGrpSpPr>
          <p:nvPr/>
        </p:nvGrpSpPr>
        <p:grpSpPr bwMode="auto">
          <a:xfrm>
            <a:off x="212725" y="800100"/>
            <a:ext cx="8699500" cy="5308600"/>
            <a:chOff x="134" y="504"/>
            <a:chExt cx="5480" cy="3344"/>
          </a:xfrm>
        </p:grpSpPr>
        <p:pic>
          <p:nvPicPr>
            <p:cNvPr id="982034" name="S10_3_cd_slider_transport_struct" descr="10_3_cd_slider_transport_structures"/>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2051" name="ShockwaveFlash1" r:id="rId2" imgW="8699111" imgH="5308229"/>
    </p:controls>
    <p:extLst>
      <p:ext uri="{BB962C8B-B14F-4D97-AF65-F5344CB8AC3E}">
        <p14:creationId xmlns:p14="http://schemas.microsoft.com/office/powerpoint/2010/main" xmlns="" val="40628928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9" name="Rectangle 7"/>
          <p:cNvSpPr>
            <a:spLocks noGrp="1" noChangeArrowheads="1"/>
          </p:cNvSpPr>
          <p:nvPr>
            <p:ph type="title"/>
          </p:nvPr>
        </p:nvSpPr>
        <p:spPr/>
        <p:txBody>
          <a:bodyPr/>
          <a:lstStyle/>
          <a:p>
            <a:r>
              <a:rPr lang="en-GB"/>
              <a:t>Plant anatomy</a:t>
            </a:r>
          </a:p>
        </p:txBody>
      </p:sp>
      <p:pic>
        <p:nvPicPr>
          <p:cNvPr id="940043" name="Picture 11"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40045" name="Picture 13"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40050" name="Group 18"/>
          <p:cNvGrpSpPr>
            <a:grpSpLocks/>
          </p:cNvGrpSpPr>
          <p:nvPr/>
        </p:nvGrpSpPr>
        <p:grpSpPr bwMode="auto">
          <a:xfrm>
            <a:off x="212725" y="800100"/>
            <a:ext cx="8699500" cy="5308600"/>
            <a:chOff x="134" y="504"/>
            <a:chExt cx="5480" cy="3344"/>
          </a:xfrm>
        </p:grpSpPr>
        <p:pic>
          <p:nvPicPr>
            <p:cNvPr id="940048" name="S10_5_mc_dropdown_labels_potato." descr="10_5_mc_dropdown_labels_potato"/>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3075" name="ShockwaveFlash1" r:id="rId2" imgW="8699111" imgH="5308229"/>
    </p:controls>
    <p:extLst>
      <p:ext uri="{BB962C8B-B14F-4D97-AF65-F5344CB8AC3E}">
        <p14:creationId xmlns:p14="http://schemas.microsoft.com/office/powerpoint/2010/main" xmlns="" val="25645729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Grp="1" noChangeArrowheads="1"/>
          </p:cNvSpPr>
          <p:nvPr>
            <p:ph type="title"/>
          </p:nvPr>
        </p:nvSpPr>
        <p:spPr/>
        <p:txBody>
          <a:bodyPr/>
          <a:lstStyle/>
          <a:p>
            <a:r>
              <a:rPr lang="en-GB"/>
              <a:t>Parts of a plant transport system</a:t>
            </a:r>
          </a:p>
        </p:txBody>
      </p:sp>
      <p:pic>
        <p:nvPicPr>
          <p:cNvPr id="939020" name="Picture 12"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39022" name="Picture 14"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39027" name="Group 19"/>
          <p:cNvGrpSpPr>
            <a:grpSpLocks/>
          </p:cNvGrpSpPr>
          <p:nvPr/>
        </p:nvGrpSpPr>
        <p:grpSpPr bwMode="auto">
          <a:xfrm>
            <a:off x="212725" y="800100"/>
            <a:ext cx="8699500" cy="5308600"/>
            <a:chOff x="134" y="504"/>
            <a:chExt cx="5480" cy="3344"/>
          </a:xfrm>
        </p:grpSpPr>
        <p:pic>
          <p:nvPicPr>
            <p:cNvPr id="939025" name="S10_1_cl_transport_parts.swf" descr="10_1_cl_transport_parts"/>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4099" name="ShockwaveFlash1" r:id="rId2" imgW="8699111" imgH="5308229"/>
    </p:controls>
    <p:extLst>
      <p:ext uri="{BB962C8B-B14F-4D97-AF65-F5344CB8AC3E}">
        <p14:creationId xmlns:p14="http://schemas.microsoft.com/office/powerpoint/2010/main" xmlns="" val="8479126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071631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rrowheads="1"/>
          </p:cNvSpPr>
          <p:nvPr>
            <p:ph type="title"/>
          </p:nvPr>
        </p:nvSpPr>
        <p:spPr/>
        <p:txBody>
          <a:bodyPr/>
          <a:lstStyle/>
          <a:p>
            <a:r>
              <a:rPr lang="en-GB"/>
              <a:t>What is transpiration?</a:t>
            </a:r>
          </a:p>
        </p:txBody>
      </p:sp>
      <p:sp>
        <p:nvSpPr>
          <p:cNvPr id="942084" name="Text Box 4"/>
          <p:cNvSpPr txBox="1">
            <a:spLocks noChangeArrowheads="1"/>
          </p:cNvSpPr>
          <p:nvPr/>
        </p:nvSpPr>
        <p:spPr bwMode="auto">
          <a:xfrm>
            <a:off x="552450" y="801688"/>
            <a:ext cx="8391525"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b="1" smtClean="0">
                <a:solidFill>
                  <a:srgbClr val="10BC45"/>
                </a:solidFill>
              </a:rPr>
              <a:t>Transpiration</a:t>
            </a:r>
            <a:r>
              <a:rPr lang="en-GB" sz="2400" smtClean="0">
                <a:solidFill>
                  <a:srgbClr val="010066"/>
                </a:solidFill>
              </a:rPr>
              <a:t> is the loss of water from the leaves of a plant. Most of this occurs from the underside of a leaf, where there are many </a:t>
            </a:r>
            <a:r>
              <a:rPr lang="en-GB" sz="2400" b="1" smtClean="0">
                <a:solidFill>
                  <a:srgbClr val="10BC45"/>
                </a:solidFill>
              </a:rPr>
              <a:t>stomata</a:t>
            </a:r>
            <a:r>
              <a:rPr lang="en-GB" sz="2400" smtClean="0">
                <a:solidFill>
                  <a:srgbClr val="010066"/>
                </a:solidFill>
              </a:rPr>
              <a:t> in the epidermis.</a:t>
            </a:r>
          </a:p>
        </p:txBody>
      </p:sp>
      <p:sp>
        <p:nvSpPr>
          <p:cNvPr id="942093" name="Text Box 13"/>
          <p:cNvSpPr txBox="1">
            <a:spLocks noChangeArrowheads="1"/>
          </p:cNvSpPr>
          <p:nvPr/>
        </p:nvSpPr>
        <p:spPr bwMode="auto">
          <a:xfrm>
            <a:off x="552450" y="2082800"/>
            <a:ext cx="4413250" cy="301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Most plants control their water intake by opening and closing their stomata. This happens when water levels change in the </a:t>
            </a:r>
            <a:r>
              <a:rPr lang="en-GB" sz="2400" b="1" smtClean="0">
                <a:solidFill>
                  <a:srgbClr val="10BC45"/>
                </a:solidFill>
              </a:rPr>
              <a:t>guard cells</a:t>
            </a:r>
            <a:r>
              <a:rPr lang="en-GB" sz="2400" smtClean="0">
                <a:solidFill>
                  <a:srgbClr val="010066"/>
                </a:solidFill>
              </a:rPr>
              <a:t> around each stoma. This occurs either passively by osmosis, or by active transport of solutes.</a:t>
            </a:r>
          </a:p>
        </p:txBody>
      </p:sp>
      <p:sp>
        <p:nvSpPr>
          <p:cNvPr id="942094" name="Text Box 14"/>
          <p:cNvSpPr txBox="1">
            <a:spLocks noChangeArrowheads="1"/>
          </p:cNvSpPr>
          <p:nvPr/>
        </p:nvSpPr>
        <p:spPr bwMode="auto">
          <a:xfrm>
            <a:off x="552450" y="5257800"/>
            <a:ext cx="826135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Transpiration rates also vary naturally in response to environmental factors such as temperature and humidity.</a:t>
            </a:r>
          </a:p>
        </p:txBody>
      </p:sp>
      <p:pic>
        <p:nvPicPr>
          <p:cNvPr id="942095" name="Picture 15" descr="forward_arrow_colour">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942096" name="Picture 16" descr="notes_icon"/>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xmlns="">
                <a:solidFill>
                  <a:srgbClr val="FFFFFF"/>
                </a:solidFill>
              </a14:hiddenFill>
            </a:ext>
          </a:extLst>
        </p:spPr>
      </p:pic>
      <p:pic>
        <p:nvPicPr>
          <p:cNvPr id="942101" name="Picture 21" descr="stomata"/>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30775" y="2278063"/>
            <a:ext cx="3905250" cy="2590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290326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42093"/>
                                        </p:tgtEl>
                                        <p:attrNameLst>
                                          <p:attrName>style.visibility</p:attrName>
                                        </p:attrNameLst>
                                      </p:cBhvr>
                                      <p:to>
                                        <p:strVal val="visible"/>
                                      </p:to>
                                    </p:set>
                                    <p:animEffect transition="in" filter="dissolve">
                                      <p:cBhvr>
                                        <p:cTn id="7" dur="500"/>
                                        <p:tgtEl>
                                          <p:spTgt spid="9420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42094"/>
                                        </p:tgtEl>
                                        <p:attrNameLst>
                                          <p:attrName>style.visibility</p:attrName>
                                        </p:attrNameLst>
                                      </p:cBhvr>
                                      <p:to>
                                        <p:strVal val="visible"/>
                                      </p:to>
                                    </p:set>
                                    <p:animEffect transition="in" filter="dissolve">
                                      <p:cBhvr>
                                        <p:cTn id="12" dur="500"/>
                                        <p:tgtEl>
                                          <p:spTgt spid="942094"/>
                                        </p:tgtEl>
                                      </p:cBhvr>
                                    </p:animEffect>
                                  </p:childTnLst>
                                </p:cTn>
                              </p:par>
                              <p:par>
                                <p:cTn id="13" presetID="1" presetClass="entr" presetSubtype="0" fill="hold" nodeType="withEffect">
                                  <p:stCondLst>
                                    <p:cond delay="0"/>
                                  </p:stCondLst>
                                  <p:childTnLst>
                                    <p:set>
                                      <p:cBhvr>
                                        <p:cTn id="14" dur="1" fill="hold">
                                          <p:stCondLst>
                                            <p:cond delay="0"/>
                                          </p:stCondLst>
                                        </p:cTn>
                                        <p:tgtEl>
                                          <p:spTgt spid="9420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093" grpId="0"/>
      <p:bldP spid="94209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2"/>
          <p:cNvSpPr>
            <a:spLocks noGrp="1" noChangeArrowheads="1"/>
          </p:cNvSpPr>
          <p:nvPr>
            <p:ph type="title"/>
          </p:nvPr>
        </p:nvSpPr>
        <p:spPr/>
        <p:txBody>
          <a:bodyPr/>
          <a:lstStyle/>
          <a:p>
            <a:r>
              <a:rPr lang="en-GB"/>
              <a:t>What is water potential?</a:t>
            </a:r>
          </a:p>
        </p:txBody>
      </p:sp>
      <p:sp>
        <p:nvSpPr>
          <p:cNvPr id="945156" name="Text Box 4"/>
          <p:cNvSpPr txBox="1">
            <a:spLocks noChangeArrowheads="1"/>
          </p:cNvSpPr>
          <p:nvPr/>
        </p:nvSpPr>
        <p:spPr bwMode="auto">
          <a:xfrm>
            <a:off x="552450" y="1881188"/>
            <a:ext cx="4019550" cy="301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Water also tends to move from areas of high </a:t>
            </a:r>
            <a:r>
              <a:rPr lang="en-GB" sz="2400" b="1" smtClean="0">
                <a:solidFill>
                  <a:srgbClr val="10BC45"/>
                </a:solidFill>
              </a:rPr>
              <a:t>hydrostatic pressure</a:t>
            </a:r>
            <a:r>
              <a:rPr lang="en-GB" sz="2400" smtClean="0">
                <a:solidFill>
                  <a:srgbClr val="010066"/>
                </a:solidFill>
              </a:rPr>
              <a:t> to areas of low hydrostatic pressure. It is also affected by gravity and electrostatic forces, such as those that cause surface tension.</a:t>
            </a:r>
          </a:p>
        </p:txBody>
      </p:sp>
      <p:sp>
        <p:nvSpPr>
          <p:cNvPr id="945157" name="Text Box 5"/>
          <p:cNvSpPr txBox="1">
            <a:spLocks noChangeArrowheads="1"/>
          </p:cNvSpPr>
          <p:nvPr/>
        </p:nvSpPr>
        <p:spPr bwMode="auto">
          <a:xfrm>
            <a:off x="552450" y="5207000"/>
            <a:ext cx="823595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The collective term for the tendency of water to move due to any of these effects is </a:t>
            </a:r>
            <a:r>
              <a:rPr lang="en-GB" sz="2400" b="1" smtClean="0">
                <a:solidFill>
                  <a:srgbClr val="10BC45"/>
                </a:solidFill>
              </a:rPr>
              <a:t>water potential</a:t>
            </a:r>
            <a:r>
              <a:rPr lang="en-GB" sz="2400" smtClean="0">
                <a:solidFill>
                  <a:srgbClr val="010066"/>
                </a:solidFill>
              </a:rPr>
              <a:t>.</a:t>
            </a:r>
          </a:p>
        </p:txBody>
      </p:sp>
      <p:sp>
        <p:nvSpPr>
          <p:cNvPr id="945158" name="Text Box 6"/>
          <p:cNvSpPr txBox="1">
            <a:spLocks noChangeArrowheads="1"/>
          </p:cNvSpPr>
          <p:nvPr/>
        </p:nvSpPr>
        <p:spPr bwMode="auto">
          <a:xfrm>
            <a:off x="552450" y="801688"/>
            <a:ext cx="831215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Water tends to move from areas of high water concentration to areas of low water concentration. This is </a:t>
            </a:r>
            <a:r>
              <a:rPr lang="en-GB" sz="2400" b="1" smtClean="0">
                <a:solidFill>
                  <a:srgbClr val="10BC45"/>
                </a:solidFill>
              </a:rPr>
              <a:t>osmosis</a:t>
            </a:r>
            <a:r>
              <a:rPr lang="en-GB" sz="2400" smtClean="0">
                <a:solidFill>
                  <a:srgbClr val="010066"/>
                </a:solidFill>
              </a:rPr>
              <a:t>.</a:t>
            </a:r>
          </a:p>
        </p:txBody>
      </p:sp>
      <p:pic>
        <p:nvPicPr>
          <p:cNvPr id="945170" name="Picture 18" descr="water_skat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5025" y="1979613"/>
            <a:ext cx="4095750" cy="2924175"/>
          </a:xfrm>
          <a:prstGeom prst="rect">
            <a:avLst/>
          </a:prstGeom>
          <a:noFill/>
          <a:extLst>
            <a:ext uri="{909E8E84-426E-40DD-AFC4-6F175D3DCCD1}">
              <a14:hiddenFill xmlns:a14="http://schemas.microsoft.com/office/drawing/2010/main" xmlns="">
                <a:solidFill>
                  <a:srgbClr val="FFFFFF"/>
                </a:solidFill>
              </a14:hiddenFill>
            </a:ext>
          </a:extLst>
        </p:spPr>
      </p:pic>
      <p:pic>
        <p:nvPicPr>
          <p:cNvPr id="945171" name="Picture 19"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945172" name="Picture 20" descr="notes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535196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45156"/>
                                        </p:tgtEl>
                                        <p:attrNameLst>
                                          <p:attrName>style.visibility</p:attrName>
                                        </p:attrNameLst>
                                      </p:cBhvr>
                                      <p:to>
                                        <p:strVal val="visible"/>
                                      </p:to>
                                    </p:set>
                                    <p:animEffect transition="in" filter="dissolve">
                                      <p:cBhvr>
                                        <p:cTn id="7" dur="500"/>
                                        <p:tgtEl>
                                          <p:spTgt spid="945156"/>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945170"/>
                                        </p:tgtEl>
                                        <p:attrNameLst>
                                          <p:attrName>style.visibility</p:attrName>
                                        </p:attrNameLst>
                                      </p:cBhvr>
                                      <p:to>
                                        <p:strVal val="visible"/>
                                      </p:to>
                                    </p:set>
                                    <p:animEffect transition="in" filter="wipe(left)">
                                      <p:cBhvr>
                                        <p:cTn id="11" dur="500"/>
                                        <p:tgtEl>
                                          <p:spTgt spid="94517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945157"/>
                                        </p:tgtEl>
                                        <p:attrNameLst>
                                          <p:attrName>style.visibility</p:attrName>
                                        </p:attrNameLst>
                                      </p:cBhvr>
                                      <p:to>
                                        <p:strVal val="visible"/>
                                      </p:to>
                                    </p:set>
                                    <p:animEffect transition="in" filter="dissolve">
                                      <p:cBhvr>
                                        <p:cTn id="16" dur="500"/>
                                        <p:tgtEl>
                                          <p:spTgt spid="945157"/>
                                        </p:tgtEl>
                                      </p:cBhvr>
                                    </p:animEffect>
                                  </p:childTnLst>
                                </p:cTn>
                              </p:par>
                              <p:par>
                                <p:cTn id="17" presetID="1" presetClass="entr" presetSubtype="0" fill="hold" nodeType="withEffect">
                                  <p:stCondLst>
                                    <p:cond delay="0"/>
                                  </p:stCondLst>
                                  <p:childTnLst>
                                    <p:set>
                                      <p:cBhvr>
                                        <p:cTn id="18" dur="1" fill="hold">
                                          <p:stCondLst>
                                            <p:cond delay="0"/>
                                          </p:stCondLst>
                                        </p:cTn>
                                        <p:tgtEl>
                                          <p:spTgt spid="945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5156" grpId="0"/>
      <p:bldP spid="94515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642" name="Rectangle 2"/>
          <p:cNvSpPr>
            <a:spLocks noGrp="1" noChangeArrowheads="1"/>
          </p:cNvSpPr>
          <p:nvPr>
            <p:ph type="title"/>
          </p:nvPr>
        </p:nvSpPr>
        <p:spPr/>
        <p:txBody>
          <a:bodyPr/>
          <a:lstStyle/>
          <a:p>
            <a:r>
              <a:rPr lang="en-GB"/>
              <a:t>Cohesion–tension theory</a:t>
            </a:r>
          </a:p>
        </p:txBody>
      </p:sp>
      <p:sp>
        <p:nvSpPr>
          <p:cNvPr id="1008645" name="Text Box 5"/>
          <p:cNvSpPr txBox="1">
            <a:spLocks noChangeArrowheads="1"/>
          </p:cNvSpPr>
          <p:nvPr/>
        </p:nvSpPr>
        <p:spPr bwMode="auto">
          <a:xfrm>
            <a:off x="552450" y="801688"/>
            <a:ext cx="5899150"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Water is a </a:t>
            </a:r>
            <a:r>
              <a:rPr lang="en-GB" sz="2400" b="1" smtClean="0">
                <a:solidFill>
                  <a:srgbClr val="10BC45"/>
                </a:solidFill>
              </a:rPr>
              <a:t>polar molecule</a:t>
            </a:r>
            <a:r>
              <a:rPr lang="en-GB" sz="2400" smtClean="0">
                <a:solidFill>
                  <a:srgbClr val="010066"/>
                </a:solidFill>
              </a:rPr>
              <a:t>, meaning that its positive and negative charges are not evenly distributed. The oxygen atom has a slight negative charge, while the two hydrogen atoms are slightly positive. </a:t>
            </a:r>
          </a:p>
        </p:txBody>
      </p:sp>
      <p:pic>
        <p:nvPicPr>
          <p:cNvPr id="1008646" name="Picture 6" descr="capillary"/>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78600" y="801688"/>
            <a:ext cx="2101850" cy="5113337"/>
          </a:xfrm>
          <a:prstGeom prst="rect">
            <a:avLst/>
          </a:prstGeom>
          <a:noFill/>
          <a:extLst>
            <a:ext uri="{909E8E84-426E-40DD-AFC4-6F175D3DCCD1}">
              <a14:hiddenFill xmlns:a14="http://schemas.microsoft.com/office/drawing/2010/main" xmlns="">
                <a:solidFill>
                  <a:srgbClr val="FFFFFF"/>
                </a:solidFill>
              </a14:hiddenFill>
            </a:ext>
          </a:extLst>
        </p:spPr>
      </p:pic>
      <p:pic>
        <p:nvPicPr>
          <p:cNvPr id="1008647" name="Picture 7"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1008648" name="Text Box 8"/>
          <p:cNvSpPr txBox="1">
            <a:spLocks noChangeArrowheads="1"/>
          </p:cNvSpPr>
          <p:nvPr/>
        </p:nvSpPr>
        <p:spPr bwMode="auto">
          <a:xfrm>
            <a:off x="552450" y="4648200"/>
            <a:ext cx="587375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This causes the molecules to </a:t>
            </a:r>
            <a:r>
              <a:rPr lang="en-GB" sz="2400" b="1" smtClean="0">
                <a:solidFill>
                  <a:srgbClr val="10BC45"/>
                </a:solidFill>
              </a:rPr>
              <a:t>cohere</a:t>
            </a:r>
            <a:r>
              <a:rPr lang="en-GB" sz="2400" smtClean="0">
                <a:solidFill>
                  <a:srgbClr val="010066"/>
                </a:solidFill>
              </a:rPr>
              <a:t>, or stick together, so that as some leave a plant by transpiration, others are pulled up behind them. </a:t>
            </a:r>
          </a:p>
        </p:txBody>
      </p:sp>
      <p:sp>
        <p:nvSpPr>
          <p:cNvPr id="1008649" name="Text Box 9"/>
          <p:cNvSpPr txBox="1">
            <a:spLocks noChangeArrowheads="1"/>
          </p:cNvSpPr>
          <p:nvPr/>
        </p:nvSpPr>
        <p:spPr bwMode="auto">
          <a:xfrm>
            <a:off x="552450" y="2921000"/>
            <a:ext cx="583565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This means that, in the xylem, water molecules spontaneously arrange so that positive and negatively charged poles lie next to each other. </a:t>
            </a:r>
          </a:p>
        </p:txBody>
      </p:sp>
      <p:pic>
        <p:nvPicPr>
          <p:cNvPr id="1008650" name="Picture 10" descr="notes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35505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08649"/>
                                        </p:tgtEl>
                                        <p:attrNameLst>
                                          <p:attrName>style.visibility</p:attrName>
                                        </p:attrNameLst>
                                      </p:cBhvr>
                                      <p:to>
                                        <p:strVal val="visible"/>
                                      </p:to>
                                    </p:set>
                                    <p:animEffect transition="in" filter="dissolve">
                                      <p:cBhvr>
                                        <p:cTn id="7" dur="500"/>
                                        <p:tgtEl>
                                          <p:spTgt spid="1008649"/>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1008646"/>
                                        </p:tgtEl>
                                        <p:attrNameLst>
                                          <p:attrName>style.visibility</p:attrName>
                                        </p:attrNameLst>
                                      </p:cBhvr>
                                      <p:to>
                                        <p:strVal val="visible"/>
                                      </p:to>
                                    </p:set>
                                    <p:animEffect transition="in" filter="wipe(up)">
                                      <p:cBhvr>
                                        <p:cTn id="11" dur="500"/>
                                        <p:tgtEl>
                                          <p:spTgt spid="100864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08648"/>
                                        </p:tgtEl>
                                        <p:attrNameLst>
                                          <p:attrName>style.visibility</p:attrName>
                                        </p:attrNameLst>
                                      </p:cBhvr>
                                      <p:to>
                                        <p:strVal val="visible"/>
                                      </p:to>
                                    </p:set>
                                    <p:animEffect transition="in" filter="dissolve">
                                      <p:cBhvr>
                                        <p:cTn id="16" dur="500"/>
                                        <p:tgtEl>
                                          <p:spTgt spid="1008648"/>
                                        </p:tgtEl>
                                      </p:cBhvr>
                                    </p:animEffect>
                                  </p:childTnLst>
                                </p:cTn>
                              </p:par>
                              <p:par>
                                <p:cTn id="17" presetID="1" presetClass="entr" presetSubtype="0" fill="hold" nodeType="withEffect">
                                  <p:stCondLst>
                                    <p:cond delay="0"/>
                                  </p:stCondLst>
                                  <p:childTnLst>
                                    <p:set>
                                      <p:cBhvr>
                                        <p:cTn id="18" dur="1" fill="hold">
                                          <p:stCondLst>
                                            <p:cond delay="0"/>
                                          </p:stCondLst>
                                        </p:cTn>
                                        <p:tgtEl>
                                          <p:spTgt spid="10086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8648" grpId="0"/>
      <p:bldP spid="10086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164981"/>
            <a:ext cx="8229600" cy="64093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648330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Grp="1" noChangeArrowheads="1"/>
          </p:cNvSpPr>
          <p:nvPr>
            <p:ph type="title"/>
          </p:nvPr>
        </p:nvSpPr>
        <p:spPr/>
        <p:txBody>
          <a:bodyPr/>
          <a:lstStyle/>
          <a:p>
            <a:r>
              <a:rPr lang="en-GB"/>
              <a:t>Transpiration rates</a:t>
            </a:r>
          </a:p>
        </p:txBody>
      </p:sp>
      <p:pic>
        <p:nvPicPr>
          <p:cNvPr id="943119" name="Picture 15"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43121" name="Picture 17"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943123" name="Picture 19" descr="notes_icon"/>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43128" name="Group 24"/>
          <p:cNvGrpSpPr>
            <a:grpSpLocks/>
          </p:cNvGrpSpPr>
          <p:nvPr/>
        </p:nvGrpSpPr>
        <p:grpSpPr bwMode="auto">
          <a:xfrm>
            <a:off x="212725" y="800100"/>
            <a:ext cx="8699500" cy="5308600"/>
            <a:chOff x="134" y="504"/>
            <a:chExt cx="5480" cy="3344"/>
          </a:xfrm>
        </p:grpSpPr>
        <p:pic>
          <p:nvPicPr>
            <p:cNvPr id="943126" name="S10_1_potometer_experiment.swf" descr="10_1_potometer_experiment"/>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5123" name="ShockwaveFlash1" r:id="rId2" imgW="8699111" imgH="5308229"/>
    </p:controls>
    <p:extLst>
      <p:ext uri="{BB962C8B-B14F-4D97-AF65-F5344CB8AC3E}">
        <p14:creationId xmlns:p14="http://schemas.microsoft.com/office/powerpoint/2010/main" xmlns="" val="12495643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1714" name="Rectangle 2"/>
          <p:cNvSpPr>
            <a:spLocks noGrp="1" noChangeArrowheads="1"/>
          </p:cNvSpPr>
          <p:nvPr>
            <p:ph type="title"/>
          </p:nvPr>
        </p:nvSpPr>
        <p:spPr/>
        <p:txBody>
          <a:bodyPr/>
          <a:lstStyle/>
          <a:p>
            <a:r>
              <a:rPr lang="en-GB"/>
              <a:t>Factors affecting transpiration</a:t>
            </a:r>
          </a:p>
        </p:txBody>
      </p:sp>
      <p:pic>
        <p:nvPicPr>
          <p:cNvPr id="1011725" name="Picture 13"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11727" name="Picture 15"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011733" name="Group 21"/>
          <p:cNvGrpSpPr>
            <a:grpSpLocks/>
          </p:cNvGrpSpPr>
          <p:nvPr/>
        </p:nvGrpSpPr>
        <p:grpSpPr bwMode="auto">
          <a:xfrm>
            <a:off x="212725" y="800100"/>
            <a:ext cx="8699500" cy="5308600"/>
            <a:chOff x="134" y="504"/>
            <a:chExt cx="5480" cy="3344"/>
          </a:xfrm>
        </p:grpSpPr>
        <p:pic>
          <p:nvPicPr>
            <p:cNvPr id="1011731" name="S10_8_mc_dropdown_multiframe_tra" descr="10_8_mc_dropdown_multiframe_transpiration"/>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6147" name="ShockwaveFlash1" r:id="rId2" imgW="8699111" imgH="5308229"/>
    </p:controls>
    <p:extLst>
      <p:ext uri="{BB962C8B-B14F-4D97-AF65-F5344CB8AC3E}">
        <p14:creationId xmlns:p14="http://schemas.microsoft.com/office/powerpoint/2010/main" xmlns="" val="22285345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r>
              <a:rPr lang="en-GB"/>
              <a:t>The transpiration stream</a:t>
            </a:r>
          </a:p>
        </p:txBody>
      </p:sp>
      <p:pic>
        <p:nvPicPr>
          <p:cNvPr id="946187" name="Picture 11"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46191" name="Picture 15"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946192" name="Picture 16" descr="notes_icon"/>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73888" y="150813"/>
            <a:ext cx="442912" cy="3873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46197" name="Group 21"/>
          <p:cNvGrpSpPr>
            <a:grpSpLocks/>
          </p:cNvGrpSpPr>
          <p:nvPr/>
        </p:nvGrpSpPr>
        <p:grpSpPr bwMode="auto">
          <a:xfrm>
            <a:off x="212725" y="800100"/>
            <a:ext cx="8699500" cy="5308600"/>
            <a:chOff x="134" y="504"/>
            <a:chExt cx="5480" cy="3344"/>
          </a:xfrm>
        </p:grpSpPr>
        <p:pic>
          <p:nvPicPr>
            <p:cNvPr id="946195" name="S10_6_transpiration_stream.swf" descr="10_6_transpiration_stream"/>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7171" name="ShockwaveFlash1" r:id="rId2" imgW="8699111" imgH="5308229"/>
    </p:controls>
    <p:extLst>
      <p:ext uri="{BB962C8B-B14F-4D97-AF65-F5344CB8AC3E}">
        <p14:creationId xmlns:p14="http://schemas.microsoft.com/office/powerpoint/2010/main" xmlns="" val="38738598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8226" name="Rectangle 2"/>
          <p:cNvSpPr>
            <a:spLocks noGrp="1" noChangeArrowheads="1"/>
          </p:cNvSpPr>
          <p:nvPr>
            <p:ph type="title"/>
          </p:nvPr>
        </p:nvSpPr>
        <p:spPr/>
        <p:txBody>
          <a:bodyPr/>
          <a:lstStyle/>
          <a:p>
            <a:r>
              <a:rPr lang="en-GB"/>
              <a:t>Conserving water</a:t>
            </a:r>
          </a:p>
        </p:txBody>
      </p:sp>
      <p:pic>
        <p:nvPicPr>
          <p:cNvPr id="948236" name="Picture 12"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48238" name="Picture 14"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48243" name="Group 19"/>
          <p:cNvGrpSpPr>
            <a:grpSpLocks/>
          </p:cNvGrpSpPr>
          <p:nvPr/>
        </p:nvGrpSpPr>
        <p:grpSpPr bwMode="auto">
          <a:xfrm>
            <a:off x="212725" y="800100"/>
            <a:ext cx="8699500" cy="5308600"/>
            <a:chOff x="134" y="504"/>
            <a:chExt cx="5480" cy="3344"/>
          </a:xfrm>
        </p:grpSpPr>
        <p:pic>
          <p:nvPicPr>
            <p:cNvPr id="948241" name="S10_11_cr_click_reveal_fade_cact" descr="10_11_cr_click_reveal_fade_cactus"/>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8195" name="ShockwaveFlash1" r:id="rId2" imgW="8699111" imgH="5308229"/>
    </p:controls>
    <p:extLst>
      <p:ext uri="{BB962C8B-B14F-4D97-AF65-F5344CB8AC3E}">
        <p14:creationId xmlns:p14="http://schemas.microsoft.com/office/powerpoint/2010/main" xmlns="" val="12699736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9262" name="Picture 14" descr="guttation"/>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71950" y="1706563"/>
            <a:ext cx="4762500" cy="3162300"/>
          </a:xfrm>
          <a:prstGeom prst="rect">
            <a:avLst/>
          </a:prstGeom>
          <a:noFill/>
          <a:extLst>
            <a:ext uri="{909E8E84-426E-40DD-AFC4-6F175D3DCCD1}">
              <a14:hiddenFill xmlns:a14="http://schemas.microsoft.com/office/drawing/2010/main" xmlns="">
                <a:solidFill>
                  <a:srgbClr val="FFFFFF"/>
                </a:solidFill>
              </a14:hiddenFill>
            </a:ext>
          </a:extLst>
        </p:spPr>
      </p:pic>
      <p:sp>
        <p:nvSpPr>
          <p:cNvPr id="949250" name="Rectangle 2"/>
          <p:cNvSpPr>
            <a:spLocks noGrp="1" noChangeArrowheads="1"/>
          </p:cNvSpPr>
          <p:nvPr>
            <p:ph type="title"/>
          </p:nvPr>
        </p:nvSpPr>
        <p:spPr/>
        <p:txBody>
          <a:bodyPr/>
          <a:lstStyle/>
          <a:p>
            <a:r>
              <a:rPr lang="en-GB"/>
              <a:t>What is root pressure?</a:t>
            </a:r>
          </a:p>
        </p:txBody>
      </p:sp>
      <p:sp>
        <p:nvSpPr>
          <p:cNvPr id="949252" name="Text Box 4"/>
          <p:cNvSpPr txBox="1">
            <a:spLocks noChangeArrowheads="1"/>
          </p:cNvSpPr>
          <p:nvPr/>
        </p:nvSpPr>
        <p:spPr bwMode="auto">
          <a:xfrm>
            <a:off x="552450" y="1817688"/>
            <a:ext cx="3498850" cy="301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In some situations, such as 100% humidity, a plant is unable to transpire. Instead, water can be transported by positive pressure from below. This is known as </a:t>
            </a:r>
            <a:r>
              <a:rPr lang="en-GB" sz="2400" b="1" smtClean="0">
                <a:solidFill>
                  <a:srgbClr val="10BC45"/>
                </a:solidFill>
              </a:rPr>
              <a:t>root pressure</a:t>
            </a:r>
            <a:r>
              <a:rPr lang="en-GB" sz="2400" smtClean="0">
                <a:solidFill>
                  <a:srgbClr val="010066"/>
                </a:solidFill>
              </a:rPr>
              <a:t>. </a:t>
            </a:r>
          </a:p>
        </p:txBody>
      </p:sp>
      <p:sp>
        <p:nvSpPr>
          <p:cNvPr id="949257" name="Text Box 9"/>
          <p:cNvSpPr txBox="1">
            <a:spLocks noChangeArrowheads="1"/>
          </p:cNvSpPr>
          <p:nvPr/>
        </p:nvSpPr>
        <p:spPr bwMode="auto">
          <a:xfrm>
            <a:off x="552450" y="801688"/>
            <a:ext cx="837565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Water is usually drawn up a plant by the tension resulting from </a:t>
            </a:r>
            <a:r>
              <a:rPr lang="en-GB" sz="2400" b="1" smtClean="0">
                <a:solidFill>
                  <a:srgbClr val="10BC45"/>
                </a:solidFill>
              </a:rPr>
              <a:t>transpiration</a:t>
            </a:r>
            <a:r>
              <a:rPr lang="en-GB" sz="2400" smtClean="0">
                <a:solidFill>
                  <a:srgbClr val="010066"/>
                </a:solidFill>
              </a:rPr>
              <a:t> and </a:t>
            </a:r>
            <a:r>
              <a:rPr lang="en-GB" sz="2400" b="1" smtClean="0">
                <a:solidFill>
                  <a:srgbClr val="10BC45"/>
                </a:solidFill>
              </a:rPr>
              <a:t>cohesion </a:t>
            </a:r>
            <a:r>
              <a:rPr lang="en-GB" sz="2400" smtClean="0">
                <a:solidFill>
                  <a:srgbClr val="010066"/>
                </a:solidFill>
              </a:rPr>
              <a:t>between water molecules.</a:t>
            </a:r>
          </a:p>
        </p:txBody>
      </p:sp>
      <p:sp>
        <p:nvSpPr>
          <p:cNvPr id="949258" name="Text Box 10"/>
          <p:cNvSpPr txBox="1">
            <a:spLocks noChangeArrowheads="1"/>
          </p:cNvSpPr>
          <p:nvPr/>
        </p:nvSpPr>
        <p:spPr bwMode="auto">
          <a:xfrm>
            <a:off x="552450" y="4953000"/>
            <a:ext cx="859155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Solutes are actively transported into the roots of the plant, causing water to enter by osmosis. This increases the hydrostatic pressure in the root, forcing water up the stem.</a:t>
            </a:r>
          </a:p>
        </p:txBody>
      </p:sp>
      <p:pic>
        <p:nvPicPr>
          <p:cNvPr id="949259" name="Picture 11"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pic>
        <p:nvPicPr>
          <p:cNvPr id="949260" name="Picture 12" descr="notes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43788" y="150813"/>
            <a:ext cx="442912" cy="3873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332862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49252"/>
                                        </p:tgtEl>
                                        <p:attrNameLst>
                                          <p:attrName>style.visibility</p:attrName>
                                        </p:attrNameLst>
                                      </p:cBhvr>
                                      <p:to>
                                        <p:strVal val="visible"/>
                                      </p:to>
                                    </p:set>
                                    <p:animEffect transition="in" filter="dissolve">
                                      <p:cBhvr>
                                        <p:cTn id="7" dur="500"/>
                                        <p:tgtEl>
                                          <p:spTgt spid="94925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949262"/>
                                        </p:tgtEl>
                                        <p:attrNameLst>
                                          <p:attrName>style.visibility</p:attrName>
                                        </p:attrNameLst>
                                      </p:cBhvr>
                                      <p:to>
                                        <p:strVal val="visible"/>
                                      </p:to>
                                    </p:set>
                                    <p:animEffect transition="in" filter="wipe(left)">
                                      <p:cBhvr>
                                        <p:cTn id="11" dur="500"/>
                                        <p:tgtEl>
                                          <p:spTgt spid="94926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949258"/>
                                        </p:tgtEl>
                                        <p:attrNameLst>
                                          <p:attrName>style.visibility</p:attrName>
                                        </p:attrNameLst>
                                      </p:cBhvr>
                                      <p:to>
                                        <p:strVal val="visible"/>
                                      </p:to>
                                    </p:set>
                                    <p:animEffect transition="in" filter="dissolve">
                                      <p:cBhvr>
                                        <p:cTn id="16" dur="500"/>
                                        <p:tgtEl>
                                          <p:spTgt spid="949258"/>
                                        </p:tgtEl>
                                      </p:cBhvr>
                                    </p:animEffect>
                                  </p:childTnLst>
                                </p:cTn>
                              </p:par>
                              <p:par>
                                <p:cTn id="17" presetID="1" presetClass="entr" presetSubtype="0" fill="hold" nodeType="withEffect">
                                  <p:stCondLst>
                                    <p:cond delay="0"/>
                                  </p:stCondLst>
                                  <p:childTnLst>
                                    <p:set>
                                      <p:cBhvr>
                                        <p:cTn id="18" dur="1" fill="hold">
                                          <p:stCondLst>
                                            <p:cond delay="0"/>
                                          </p:stCondLst>
                                        </p:cTn>
                                        <p:tgtEl>
                                          <p:spTgt spid="9492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9252" grpId="0"/>
      <p:bldP spid="94925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4" name="Rectangle 2"/>
          <p:cNvSpPr>
            <a:spLocks noGrp="1" noChangeArrowheads="1"/>
          </p:cNvSpPr>
          <p:nvPr>
            <p:ph type="title"/>
          </p:nvPr>
        </p:nvSpPr>
        <p:spPr/>
        <p:txBody>
          <a:bodyPr/>
          <a:lstStyle/>
          <a:p>
            <a:r>
              <a:rPr lang="en-GB"/>
              <a:t>The transpiration stream</a:t>
            </a:r>
          </a:p>
        </p:txBody>
      </p:sp>
      <p:pic>
        <p:nvPicPr>
          <p:cNvPr id="950281" name="Picture 9"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50283" name="Picture 11"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50288" name="Group 16"/>
          <p:cNvGrpSpPr>
            <a:grpSpLocks/>
          </p:cNvGrpSpPr>
          <p:nvPr/>
        </p:nvGrpSpPr>
        <p:grpSpPr bwMode="auto">
          <a:xfrm>
            <a:off x="212725" y="800100"/>
            <a:ext cx="8699500" cy="5308600"/>
            <a:chOff x="134" y="504"/>
            <a:chExt cx="5480" cy="3344"/>
          </a:xfrm>
        </p:grpSpPr>
        <p:pic>
          <p:nvPicPr>
            <p:cNvPr id="950286" name="S10_2_s_vertical_tranpiration_st" descr="10_2_s_vertical_tranpiration_stream"/>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9219" name="ShockwaveFlash1" r:id="rId2" imgW="8699111" imgH="5308229"/>
    </p:controls>
    <p:extLst>
      <p:ext uri="{BB962C8B-B14F-4D97-AF65-F5344CB8AC3E}">
        <p14:creationId xmlns:p14="http://schemas.microsoft.com/office/powerpoint/2010/main" xmlns="" val="21450685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759635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Grp="1" noChangeArrowheads="1"/>
          </p:cNvSpPr>
          <p:nvPr>
            <p:ph type="title"/>
          </p:nvPr>
        </p:nvSpPr>
        <p:spPr/>
        <p:txBody>
          <a:bodyPr/>
          <a:lstStyle/>
          <a:p>
            <a:r>
              <a:rPr lang="en-GB"/>
              <a:t>What is translocation?</a:t>
            </a:r>
          </a:p>
        </p:txBody>
      </p:sp>
      <p:sp>
        <p:nvSpPr>
          <p:cNvPr id="952324" name="Text Box 4"/>
          <p:cNvSpPr txBox="1">
            <a:spLocks noChangeArrowheads="1"/>
          </p:cNvSpPr>
          <p:nvPr/>
        </p:nvSpPr>
        <p:spPr bwMode="auto">
          <a:xfrm>
            <a:off x="552450" y="801688"/>
            <a:ext cx="4768850" cy="3378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b="1" smtClean="0">
                <a:solidFill>
                  <a:srgbClr val="10BC45"/>
                </a:solidFill>
              </a:rPr>
              <a:t>Translocation</a:t>
            </a:r>
            <a:r>
              <a:rPr lang="en-GB" sz="2400" smtClean="0">
                <a:solidFill>
                  <a:srgbClr val="010066"/>
                </a:solidFill>
              </a:rPr>
              <a:t> is the movement of nutrients around a plant. The term includes the movement of minerals, which can be dissolved in water and transported in the </a:t>
            </a:r>
            <a:r>
              <a:rPr lang="en-GB" sz="2400" b="1" smtClean="0">
                <a:solidFill>
                  <a:srgbClr val="10BC45"/>
                </a:solidFill>
              </a:rPr>
              <a:t>xylem</a:t>
            </a:r>
            <a:r>
              <a:rPr lang="en-GB" sz="2400" smtClean="0">
                <a:solidFill>
                  <a:srgbClr val="010066"/>
                </a:solidFill>
              </a:rPr>
              <a:t>, but usually refers to the transport of sugars, amino acids, and other organic molecules in the </a:t>
            </a:r>
            <a:r>
              <a:rPr lang="en-GB" sz="2400" b="1" smtClean="0">
                <a:solidFill>
                  <a:srgbClr val="10BC45"/>
                </a:solidFill>
              </a:rPr>
              <a:t>phloem</a:t>
            </a:r>
            <a:r>
              <a:rPr lang="en-GB" sz="2400" smtClean="0">
                <a:solidFill>
                  <a:srgbClr val="010066"/>
                </a:solidFill>
              </a:rPr>
              <a:t>.</a:t>
            </a:r>
          </a:p>
        </p:txBody>
      </p:sp>
      <p:pic>
        <p:nvPicPr>
          <p:cNvPr id="952329" name="Picture 9" descr="apple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46700" y="801688"/>
            <a:ext cx="3505200" cy="5238750"/>
          </a:xfrm>
          <a:prstGeom prst="rect">
            <a:avLst/>
          </a:prstGeom>
          <a:noFill/>
          <a:extLst>
            <a:ext uri="{909E8E84-426E-40DD-AFC4-6F175D3DCCD1}">
              <a14:hiddenFill xmlns:a14="http://schemas.microsoft.com/office/drawing/2010/main" xmlns="">
                <a:solidFill>
                  <a:srgbClr val="FFFFFF"/>
                </a:solidFill>
              </a14:hiddenFill>
            </a:ext>
          </a:extLst>
        </p:spPr>
      </p:pic>
      <p:pic>
        <p:nvPicPr>
          <p:cNvPr id="952330" name="Picture 10"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952331" name="Text Box 11"/>
          <p:cNvSpPr txBox="1">
            <a:spLocks noChangeArrowheads="1"/>
          </p:cNvSpPr>
          <p:nvPr/>
        </p:nvSpPr>
        <p:spPr bwMode="auto">
          <a:xfrm>
            <a:off x="552450" y="4279900"/>
            <a:ext cx="4641850"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Translocation can occur in either direction in the phloem – it is </a:t>
            </a:r>
            <a:r>
              <a:rPr lang="en-GB" sz="2400" b="1" smtClean="0">
                <a:solidFill>
                  <a:srgbClr val="10BC45"/>
                </a:solidFill>
              </a:rPr>
              <a:t>bidirectional</a:t>
            </a:r>
            <a:r>
              <a:rPr lang="en-GB" sz="2400" smtClean="0">
                <a:solidFill>
                  <a:srgbClr val="010066"/>
                </a:solidFill>
              </a:rPr>
              <a:t>. It is an active process, requiring energy, unlike water transport in the xylem.</a:t>
            </a:r>
          </a:p>
        </p:txBody>
      </p:sp>
    </p:spTree>
    <p:extLst>
      <p:ext uri="{BB962C8B-B14F-4D97-AF65-F5344CB8AC3E}">
        <p14:creationId xmlns:p14="http://schemas.microsoft.com/office/powerpoint/2010/main" xmlns="" val="40379515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952329"/>
                                        </p:tgtEl>
                                        <p:attrNameLst>
                                          <p:attrName>style.visibility</p:attrName>
                                        </p:attrNameLst>
                                      </p:cBhvr>
                                      <p:to>
                                        <p:strVal val="visible"/>
                                      </p:to>
                                    </p:set>
                                    <p:animEffect transition="in" filter="wipe(up)">
                                      <p:cBhvr>
                                        <p:cTn id="7" dur="500"/>
                                        <p:tgtEl>
                                          <p:spTgt spid="9523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52331"/>
                                        </p:tgtEl>
                                        <p:attrNameLst>
                                          <p:attrName>style.visibility</p:attrName>
                                        </p:attrNameLst>
                                      </p:cBhvr>
                                      <p:to>
                                        <p:strVal val="visible"/>
                                      </p:to>
                                    </p:set>
                                    <p:animEffect transition="in" filter="dissolve">
                                      <p:cBhvr>
                                        <p:cTn id="12" dur="500"/>
                                        <p:tgtEl>
                                          <p:spTgt spid="952331"/>
                                        </p:tgtEl>
                                      </p:cBhvr>
                                    </p:animEffect>
                                  </p:childTnLst>
                                </p:cTn>
                              </p:par>
                              <p:par>
                                <p:cTn id="13" presetID="1" presetClass="entr" presetSubtype="0" fill="hold" nodeType="withEffect">
                                  <p:stCondLst>
                                    <p:cond delay="0"/>
                                  </p:stCondLst>
                                  <p:childTnLst>
                                    <p:set>
                                      <p:cBhvr>
                                        <p:cTn id="14" dur="1" fill="hold">
                                          <p:stCondLst>
                                            <p:cond delay="0"/>
                                          </p:stCondLst>
                                        </p:cTn>
                                        <p:tgtEl>
                                          <p:spTgt spid="9523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31"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6418" name="Rectangle 2"/>
          <p:cNvSpPr>
            <a:spLocks noGrp="1" noChangeArrowheads="1"/>
          </p:cNvSpPr>
          <p:nvPr>
            <p:ph type="title"/>
          </p:nvPr>
        </p:nvSpPr>
        <p:spPr/>
        <p:txBody>
          <a:bodyPr/>
          <a:lstStyle/>
          <a:p>
            <a:r>
              <a:rPr lang="en-GB"/>
              <a:t>The pressure flow hypothesis</a:t>
            </a:r>
          </a:p>
        </p:txBody>
      </p:sp>
      <p:sp>
        <p:nvSpPr>
          <p:cNvPr id="956421" name="Text Box 5"/>
          <p:cNvSpPr txBox="1">
            <a:spLocks noChangeArrowheads="1"/>
          </p:cNvSpPr>
          <p:nvPr/>
        </p:nvSpPr>
        <p:spPr bwMode="auto">
          <a:xfrm>
            <a:off x="552450" y="801688"/>
            <a:ext cx="798195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The most widely accepted explanation of sap movement in plants is the </a:t>
            </a:r>
            <a:r>
              <a:rPr lang="en-GB" sz="2400" b="1" smtClean="0">
                <a:solidFill>
                  <a:srgbClr val="10BC45"/>
                </a:solidFill>
              </a:rPr>
              <a:t>pressure</a:t>
            </a:r>
            <a:r>
              <a:rPr lang="en-GB" sz="2400" smtClean="0">
                <a:solidFill>
                  <a:srgbClr val="010066"/>
                </a:solidFill>
              </a:rPr>
              <a:t> </a:t>
            </a:r>
            <a:r>
              <a:rPr lang="en-GB" sz="2400" b="1" smtClean="0">
                <a:solidFill>
                  <a:srgbClr val="10BC45"/>
                </a:solidFill>
              </a:rPr>
              <a:t>flow hypothesis</a:t>
            </a:r>
            <a:r>
              <a:rPr lang="en-GB" sz="2400" smtClean="0">
                <a:solidFill>
                  <a:srgbClr val="010066"/>
                </a:solidFill>
              </a:rPr>
              <a:t>.</a:t>
            </a:r>
          </a:p>
        </p:txBody>
      </p:sp>
      <p:sp>
        <p:nvSpPr>
          <p:cNvPr id="956424" name="Text Box 8"/>
          <p:cNvSpPr txBox="1">
            <a:spLocks noChangeArrowheads="1"/>
          </p:cNvSpPr>
          <p:nvPr/>
        </p:nvSpPr>
        <p:spPr bwMode="auto">
          <a:xfrm>
            <a:off x="552450" y="3086100"/>
            <a:ext cx="4222750" cy="301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Evidence for this effect includes the excretion of sap, or </a:t>
            </a:r>
            <a:r>
              <a:rPr lang="en-GB" sz="2400" b="1" smtClean="0">
                <a:solidFill>
                  <a:srgbClr val="10BC45"/>
                </a:solidFill>
              </a:rPr>
              <a:t>honeydew</a:t>
            </a:r>
            <a:r>
              <a:rPr lang="en-GB" sz="2400" smtClean="0">
                <a:solidFill>
                  <a:srgbClr val="010066"/>
                </a:solidFill>
              </a:rPr>
              <a:t>, by an aphid when it taps a phloem vessel to feed. The sap is forced through the aphid’s body, demonstrating that the sap in the phloem is under pressure.</a:t>
            </a:r>
          </a:p>
        </p:txBody>
      </p:sp>
      <p:pic>
        <p:nvPicPr>
          <p:cNvPr id="956425" name="Picture 9" descr="Ant_Receives_Honeydew_from_Aphi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9350" y="3246438"/>
            <a:ext cx="3943350" cy="2627312"/>
          </a:xfrm>
          <a:prstGeom prst="rect">
            <a:avLst/>
          </a:prstGeom>
          <a:noFill/>
          <a:extLst>
            <a:ext uri="{909E8E84-426E-40DD-AFC4-6F175D3DCCD1}">
              <a14:hiddenFill xmlns:a14="http://schemas.microsoft.com/office/drawing/2010/main" xmlns="">
                <a:solidFill>
                  <a:srgbClr val="FFFFFF"/>
                </a:solidFill>
              </a14:hiddenFill>
            </a:ext>
          </a:extLst>
        </p:spPr>
      </p:pic>
      <p:pic>
        <p:nvPicPr>
          <p:cNvPr id="956426" name="Picture 10" descr="forward_arrow_colour">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sp>
        <p:nvSpPr>
          <p:cNvPr id="956427" name="Text Box 11"/>
          <p:cNvSpPr txBox="1">
            <a:spLocks noChangeArrowheads="1"/>
          </p:cNvSpPr>
          <p:nvPr/>
        </p:nvSpPr>
        <p:spPr bwMode="auto">
          <a:xfrm>
            <a:off x="552450" y="1739900"/>
            <a:ext cx="8286750" cy="118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GB" sz="2400" smtClean="0">
                <a:solidFill>
                  <a:srgbClr val="010066"/>
                </a:solidFill>
              </a:rPr>
              <a:t>According to the theory, sap moves through phloem vessels due to differences in hydrostatic pressure. This is a similar effect to </a:t>
            </a:r>
            <a:r>
              <a:rPr lang="en-GB" sz="2400" b="1" smtClean="0">
                <a:solidFill>
                  <a:srgbClr val="10BC45"/>
                </a:solidFill>
              </a:rPr>
              <a:t>root pressure</a:t>
            </a:r>
            <a:r>
              <a:rPr lang="en-GB" sz="2400" smtClean="0">
                <a:solidFill>
                  <a:srgbClr val="010066"/>
                </a:solidFill>
              </a:rPr>
              <a:t>.</a:t>
            </a:r>
          </a:p>
        </p:txBody>
      </p:sp>
    </p:spTree>
    <p:extLst>
      <p:ext uri="{BB962C8B-B14F-4D97-AF65-F5344CB8AC3E}">
        <p14:creationId xmlns:p14="http://schemas.microsoft.com/office/powerpoint/2010/main" xmlns="" val="29914505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56427"/>
                                        </p:tgtEl>
                                        <p:attrNameLst>
                                          <p:attrName>style.visibility</p:attrName>
                                        </p:attrNameLst>
                                      </p:cBhvr>
                                      <p:to>
                                        <p:strVal val="visible"/>
                                      </p:to>
                                    </p:set>
                                    <p:animEffect transition="in" filter="dissolve">
                                      <p:cBhvr>
                                        <p:cTn id="7" dur="500"/>
                                        <p:tgtEl>
                                          <p:spTgt spid="9564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56424"/>
                                        </p:tgtEl>
                                        <p:attrNameLst>
                                          <p:attrName>style.visibility</p:attrName>
                                        </p:attrNameLst>
                                      </p:cBhvr>
                                      <p:to>
                                        <p:strVal val="visible"/>
                                      </p:to>
                                    </p:set>
                                    <p:animEffect transition="in" filter="dissolve">
                                      <p:cBhvr>
                                        <p:cTn id="12" dur="500"/>
                                        <p:tgtEl>
                                          <p:spTgt spid="956424"/>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956425"/>
                                        </p:tgtEl>
                                        <p:attrNameLst>
                                          <p:attrName>style.visibility</p:attrName>
                                        </p:attrNameLst>
                                      </p:cBhvr>
                                      <p:to>
                                        <p:strVal val="visible"/>
                                      </p:to>
                                    </p:set>
                                    <p:animEffect transition="in" filter="wipe(left)">
                                      <p:cBhvr>
                                        <p:cTn id="16" dur="500"/>
                                        <p:tgtEl>
                                          <p:spTgt spid="956425"/>
                                        </p:tgtEl>
                                      </p:cBhvr>
                                    </p:animEffect>
                                  </p:childTnLst>
                                </p:cTn>
                              </p:par>
                              <p:par>
                                <p:cTn id="17" presetID="1" presetClass="entr" presetSubtype="0" fill="hold" nodeType="withEffect">
                                  <p:stCondLst>
                                    <p:cond delay="0"/>
                                  </p:stCondLst>
                                  <p:childTnLst>
                                    <p:set>
                                      <p:cBhvr>
                                        <p:cTn id="18" dur="1" fill="hold">
                                          <p:stCondLst>
                                            <p:cond delay="0"/>
                                          </p:stCondLst>
                                        </p:cTn>
                                        <p:tgtEl>
                                          <p:spTgt spid="9564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6424" grpId="0"/>
      <p:bldP spid="95642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6" name="Rectangle 2"/>
          <p:cNvSpPr>
            <a:spLocks noGrp="1" noChangeArrowheads="1"/>
          </p:cNvSpPr>
          <p:nvPr>
            <p:ph type="title"/>
          </p:nvPr>
        </p:nvSpPr>
        <p:spPr/>
        <p:txBody>
          <a:bodyPr/>
          <a:lstStyle/>
          <a:p>
            <a:r>
              <a:rPr lang="en-GB"/>
              <a:t>Translocation of sugars</a:t>
            </a:r>
          </a:p>
        </p:txBody>
      </p:sp>
      <p:pic>
        <p:nvPicPr>
          <p:cNvPr id="953356" name="Picture 12"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53359" name="Picture 15"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53364" name="Group 20"/>
          <p:cNvGrpSpPr>
            <a:grpSpLocks/>
          </p:cNvGrpSpPr>
          <p:nvPr/>
        </p:nvGrpSpPr>
        <p:grpSpPr bwMode="auto">
          <a:xfrm>
            <a:off x="212725" y="800100"/>
            <a:ext cx="8699500" cy="5308600"/>
            <a:chOff x="134" y="504"/>
            <a:chExt cx="5480" cy="3344"/>
          </a:xfrm>
        </p:grpSpPr>
        <p:pic>
          <p:nvPicPr>
            <p:cNvPr id="953362" name="S10_7_translocation.swf" descr="10_7_translocation"/>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10243" name="ShockwaveFlash1" r:id="rId2" imgW="8699111" imgH="5308229"/>
    </p:controls>
    <p:extLst>
      <p:ext uri="{BB962C8B-B14F-4D97-AF65-F5344CB8AC3E}">
        <p14:creationId xmlns:p14="http://schemas.microsoft.com/office/powerpoint/2010/main" xmlns="" val="12619183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109728" indent="0">
              <a:buNone/>
            </a:pPr>
            <a:r>
              <a:rPr lang="en-US" dirty="0" smtClean="0"/>
              <a:t>			</a:t>
            </a:r>
            <a:endParaRPr lang="en-US" dirty="0"/>
          </a:p>
        </p:txBody>
      </p:sp>
      <p:sp>
        <p:nvSpPr>
          <p:cNvPr id="2" name="Title 1"/>
          <p:cNvSpPr>
            <a:spLocks noGrp="1"/>
          </p:cNvSpPr>
          <p:nvPr>
            <p:ph type="title"/>
          </p:nvPr>
        </p:nvSpPr>
        <p:spPr/>
        <p:txBody>
          <a:bodyPr/>
          <a:lstStyle/>
          <a:p>
            <a:r>
              <a:rPr lang="en-US" dirty="0" smtClean="0"/>
              <a:t>Dicot Root</a:t>
            </a:r>
            <a:endParaRPr lang="en-US" dirty="0"/>
          </a:p>
        </p:txBody>
      </p:sp>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0091" y="2123115"/>
            <a:ext cx="3753909" cy="33467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779680"/>
            <a:ext cx="5410200" cy="3800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858" name="Rectangle 2"/>
          <p:cNvSpPr>
            <a:spLocks noGrp="1" noChangeArrowheads="1"/>
          </p:cNvSpPr>
          <p:nvPr>
            <p:ph type="title"/>
          </p:nvPr>
        </p:nvSpPr>
        <p:spPr/>
        <p:txBody>
          <a:bodyPr/>
          <a:lstStyle/>
          <a:p>
            <a:r>
              <a:rPr lang="en-GB"/>
              <a:t>Understanding translocation</a:t>
            </a:r>
          </a:p>
        </p:txBody>
      </p:sp>
      <p:pic>
        <p:nvPicPr>
          <p:cNvPr id="1017865" name="Picture 9"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17867" name="Picture 11"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017872" name="Group 16"/>
          <p:cNvGrpSpPr>
            <a:grpSpLocks/>
          </p:cNvGrpSpPr>
          <p:nvPr/>
        </p:nvGrpSpPr>
        <p:grpSpPr bwMode="auto">
          <a:xfrm>
            <a:off x="212725" y="800100"/>
            <a:ext cx="8699500" cy="5308600"/>
            <a:chOff x="134" y="504"/>
            <a:chExt cx="5480" cy="3344"/>
          </a:xfrm>
        </p:grpSpPr>
        <p:pic>
          <p:nvPicPr>
            <p:cNvPr id="1017870" name="S10_14_mc_dropdown_cloze_translo" descr="10_14_mc_dropdown_cloze_translocation"/>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11267" name="ShockwaveFlash1" r:id="rId2" imgW="8699111" imgH="5308229"/>
    </p:controls>
    <p:extLst>
      <p:ext uri="{BB962C8B-B14F-4D97-AF65-F5344CB8AC3E}">
        <p14:creationId xmlns:p14="http://schemas.microsoft.com/office/powerpoint/2010/main" xmlns="" val="30133890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8976434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2"/>
          <p:cNvSpPr>
            <a:spLocks noGrp="1" noChangeArrowheads="1"/>
          </p:cNvSpPr>
          <p:nvPr>
            <p:ph type="title"/>
          </p:nvPr>
        </p:nvSpPr>
        <p:spPr/>
        <p:txBody>
          <a:bodyPr/>
          <a:lstStyle/>
          <a:p>
            <a:r>
              <a:rPr lang="en-GB"/>
              <a:t>Glossary</a:t>
            </a:r>
          </a:p>
        </p:txBody>
      </p:sp>
      <p:pic>
        <p:nvPicPr>
          <p:cNvPr id="958472" name="Picture 8"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58475" name="Picture 11"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58480" name="Group 16"/>
          <p:cNvGrpSpPr>
            <a:grpSpLocks/>
          </p:cNvGrpSpPr>
          <p:nvPr/>
        </p:nvGrpSpPr>
        <p:grpSpPr bwMode="auto">
          <a:xfrm>
            <a:off x="212725" y="800100"/>
            <a:ext cx="8699500" cy="5308600"/>
            <a:chOff x="134" y="504"/>
            <a:chExt cx="5480" cy="3344"/>
          </a:xfrm>
        </p:grpSpPr>
        <p:pic>
          <p:nvPicPr>
            <p:cNvPr id="958478" name="S10_10_cr_glossary_plants.swf" descr="10_10_cr_glossary_plants"/>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12291" name="ShockwaveFlash1" r:id="rId2" imgW="8699111" imgH="5308229"/>
    </p:controls>
    <p:extLst>
      <p:ext uri="{BB962C8B-B14F-4D97-AF65-F5344CB8AC3E}">
        <p14:creationId xmlns:p14="http://schemas.microsoft.com/office/powerpoint/2010/main" xmlns="" val="38824782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70" name="Rectangle 2"/>
          <p:cNvSpPr>
            <a:spLocks noGrp="1" noChangeArrowheads="1"/>
          </p:cNvSpPr>
          <p:nvPr>
            <p:ph type="title"/>
          </p:nvPr>
        </p:nvSpPr>
        <p:spPr/>
        <p:txBody>
          <a:bodyPr/>
          <a:lstStyle/>
          <a:p>
            <a:r>
              <a:rPr lang="en-GB"/>
              <a:t>What’s the keyword?</a:t>
            </a:r>
          </a:p>
        </p:txBody>
      </p:sp>
      <p:pic>
        <p:nvPicPr>
          <p:cNvPr id="979976" name="Picture 8"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979978" name="Picture 10" descr="forward_arrow_colour">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447088" y="6167438"/>
            <a:ext cx="630237" cy="5746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79983" name="Group 15"/>
          <p:cNvGrpSpPr>
            <a:grpSpLocks/>
          </p:cNvGrpSpPr>
          <p:nvPr/>
        </p:nvGrpSpPr>
        <p:grpSpPr bwMode="auto">
          <a:xfrm>
            <a:off x="212725" y="800100"/>
            <a:ext cx="8699500" cy="5308600"/>
            <a:chOff x="134" y="504"/>
            <a:chExt cx="5480" cy="3344"/>
          </a:xfrm>
        </p:grpSpPr>
        <p:pic>
          <p:nvPicPr>
            <p:cNvPr id="979981" name="S10_15_plants_dd_spelling.swf" descr="10_15_plants_dd_spelli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13315" name="ShockwaveFlash1" r:id="rId2" imgW="8699111" imgH="5308229"/>
    </p:controls>
    <p:extLst>
      <p:ext uri="{BB962C8B-B14F-4D97-AF65-F5344CB8AC3E}">
        <p14:creationId xmlns:p14="http://schemas.microsoft.com/office/powerpoint/2010/main" xmlns="" val="30123371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9490" name="Rectangle 2"/>
          <p:cNvSpPr>
            <a:spLocks noGrp="1" noChangeArrowheads="1"/>
          </p:cNvSpPr>
          <p:nvPr>
            <p:ph type="title"/>
          </p:nvPr>
        </p:nvSpPr>
        <p:spPr/>
        <p:txBody>
          <a:bodyPr/>
          <a:lstStyle/>
          <a:p>
            <a:r>
              <a:rPr lang="en-GB"/>
              <a:t>Multiple-choice quiz</a:t>
            </a:r>
          </a:p>
        </p:txBody>
      </p:sp>
      <p:pic>
        <p:nvPicPr>
          <p:cNvPr id="959495" name="Picture 7" descr="flash_ic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1725" y="115888"/>
            <a:ext cx="385763" cy="4318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59502" name="Group 14"/>
          <p:cNvGrpSpPr>
            <a:grpSpLocks/>
          </p:cNvGrpSpPr>
          <p:nvPr/>
        </p:nvGrpSpPr>
        <p:grpSpPr bwMode="auto">
          <a:xfrm>
            <a:off x="212725" y="800100"/>
            <a:ext cx="8699500" cy="5308600"/>
            <a:chOff x="134" y="504"/>
            <a:chExt cx="5480" cy="3344"/>
          </a:xfrm>
        </p:grpSpPr>
        <p:pic>
          <p:nvPicPr>
            <p:cNvPr id="959500" name="S10_16_mc_flexible_quiz_plants.s" descr="10_16_mc_flexible_quiz_plants"/>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ontrols>
      <p:control spid="14339" name="ShockwaveFlash1" r:id="rId2" imgW="8699111" imgH="5308229"/>
    </p:controls>
    <p:extLst>
      <p:ext uri="{BB962C8B-B14F-4D97-AF65-F5344CB8AC3E}">
        <p14:creationId xmlns:p14="http://schemas.microsoft.com/office/powerpoint/2010/main" xmlns="" val="2385347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r>
              <a:rPr lang="en-US" dirty="0" smtClean="0"/>
              <a:t>Dicot Root</a:t>
            </a:r>
            <a:endParaRPr lang="en-US" dirty="0"/>
          </a:p>
        </p:txBody>
      </p:sp>
      <p:pic>
        <p:nvPicPr>
          <p:cNvPr id="2048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43669" y="1524001"/>
            <a:ext cx="3832922" cy="3505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8265" y="1531375"/>
            <a:ext cx="4572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186239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Dicot Stem</a:t>
            </a:r>
            <a:endParaRPr lang="en-US" dirty="0"/>
          </a:p>
        </p:txBody>
      </p:sp>
      <p:pic>
        <p:nvPicPr>
          <p:cNvPr id="1843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1393723"/>
            <a:ext cx="5002601" cy="32570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57800" y="1393723"/>
            <a:ext cx="3844204" cy="32570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0260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1371600"/>
            <a:ext cx="7339958" cy="4814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r>
              <a:rPr lang="en-US" dirty="0" smtClean="0"/>
              <a:t>Dicot Stem cross section</a:t>
            </a:r>
            <a:endParaRPr lang="en-US" dirty="0"/>
          </a:p>
        </p:txBody>
      </p:sp>
      <p:sp>
        <p:nvSpPr>
          <p:cNvPr id="4" name="Rectangle 3"/>
          <p:cNvSpPr/>
          <p:nvPr/>
        </p:nvSpPr>
        <p:spPr>
          <a:xfrm>
            <a:off x="6096000" y="3779043"/>
            <a:ext cx="533400" cy="335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782160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Dicot Stem</a:t>
            </a:r>
            <a:endParaRPr lang="en-US" dirty="0"/>
          </a:p>
        </p:txBody>
      </p:sp>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6800" y="1232408"/>
            <a:ext cx="7467600" cy="5625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3473209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ustom Design">
  <a:themeElements>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3392</TotalTime>
  <Words>1870</Words>
  <Application>Microsoft Office PowerPoint</Application>
  <PresentationFormat>On-screen Show (4:3)</PresentationFormat>
  <Paragraphs>261</Paragraphs>
  <Slides>54</Slides>
  <Notes>23</Notes>
  <HiddenSlides>0</HiddenSlides>
  <MMClips>0</MMClips>
  <ScaleCrop>false</ScaleCrop>
  <HeadingPairs>
    <vt:vector size="4" baseType="variant">
      <vt:variant>
        <vt:lpstr>Theme</vt:lpstr>
      </vt:variant>
      <vt:variant>
        <vt:i4>6</vt:i4>
      </vt:variant>
      <vt:variant>
        <vt:lpstr>Slide Titles</vt:lpstr>
      </vt:variant>
      <vt:variant>
        <vt:i4>54</vt:i4>
      </vt:variant>
    </vt:vector>
  </HeadingPairs>
  <TitlesOfParts>
    <vt:vector size="60" baseType="lpstr">
      <vt:lpstr>Concourse</vt:lpstr>
      <vt:lpstr>Default Design</vt:lpstr>
      <vt:lpstr>2_Custom Design</vt:lpstr>
      <vt:lpstr>3_Custom Design</vt:lpstr>
      <vt:lpstr>4_Custom Design</vt:lpstr>
      <vt:lpstr>1_Custom Design</vt:lpstr>
      <vt:lpstr>Transport in plants</vt:lpstr>
      <vt:lpstr>What needs to be moved?</vt:lpstr>
      <vt:lpstr>Vascular Tissue</vt:lpstr>
      <vt:lpstr>Slide 4</vt:lpstr>
      <vt:lpstr>Dicot Root</vt:lpstr>
      <vt:lpstr>Dicot Root</vt:lpstr>
      <vt:lpstr>Dicot Stem</vt:lpstr>
      <vt:lpstr>Dicot Stem cross section</vt:lpstr>
      <vt:lpstr>Dicot Stem</vt:lpstr>
      <vt:lpstr>Dicot Stem</vt:lpstr>
      <vt:lpstr>Dicot Stem</vt:lpstr>
      <vt:lpstr>Dicot Leaf</vt:lpstr>
      <vt:lpstr>Dicot Leaf</vt:lpstr>
      <vt:lpstr>Dicot Leaf</vt:lpstr>
      <vt:lpstr>Xylem</vt:lpstr>
      <vt:lpstr>Xylem</vt:lpstr>
      <vt:lpstr>Different lignin patterns</vt:lpstr>
      <vt:lpstr>Adaptations of Xylem</vt:lpstr>
      <vt:lpstr>Phloem</vt:lpstr>
      <vt:lpstr>Movement of water across the root</vt:lpstr>
      <vt:lpstr>3 pathways</vt:lpstr>
      <vt:lpstr>Apoplast Pathway</vt:lpstr>
      <vt:lpstr>Symplast Pathway</vt:lpstr>
      <vt:lpstr>Vacuolar Pathway</vt:lpstr>
      <vt:lpstr>Root Pressure</vt:lpstr>
      <vt:lpstr>Mass Flow (translocaiton)</vt:lpstr>
      <vt:lpstr>Xylem</vt:lpstr>
      <vt:lpstr>Transpiration</vt:lpstr>
      <vt:lpstr>Hydrophytes</vt:lpstr>
      <vt:lpstr>Xerophytes</vt:lpstr>
      <vt:lpstr>Mesophytes</vt:lpstr>
      <vt:lpstr>Transporting water and nutrients</vt:lpstr>
      <vt:lpstr>Plant transport tissues</vt:lpstr>
      <vt:lpstr>Plant anatomy</vt:lpstr>
      <vt:lpstr>Parts of a plant transport system</vt:lpstr>
      <vt:lpstr>Slide 36</vt:lpstr>
      <vt:lpstr>What is transpiration?</vt:lpstr>
      <vt:lpstr>What is water potential?</vt:lpstr>
      <vt:lpstr>Cohesion–tension theory</vt:lpstr>
      <vt:lpstr>Transpiration rates</vt:lpstr>
      <vt:lpstr>Factors affecting transpiration</vt:lpstr>
      <vt:lpstr>The transpiration stream</vt:lpstr>
      <vt:lpstr>Conserving water</vt:lpstr>
      <vt:lpstr>What is root pressure?</vt:lpstr>
      <vt:lpstr>The transpiration stream</vt:lpstr>
      <vt:lpstr>Slide 46</vt:lpstr>
      <vt:lpstr>What is translocation?</vt:lpstr>
      <vt:lpstr>The pressure flow hypothesis</vt:lpstr>
      <vt:lpstr>Translocation of sugars</vt:lpstr>
      <vt:lpstr>Understanding translocation</vt:lpstr>
      <vt:lpstr>Slide 51</vt:lpstr>
      <vt:lpstr>Glossary</vt:lpstr>
      <vt:lpstr>What’s the keyword?</vt:lpstr>
      <vt:lpstr>Multiple-choice quiz</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Transport</dc:title>
  <dc:creator>home</dc:creator>
  <cp:lastModifiedBy>home</cp:lastModifiedBy>
  <cp:revision>133</cp:revision>
  <dcterms:created xsi:type="dcterms:W3CDTF">2011-05-11T15:04:18Z</dcterms:created>
  <dcterms:modified xsi:type="dcterms:W3CDTF">2012-03-08T22:33:00Z</dcterms:modified>
</cp:coreProperties>
</file>